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85" r:id="rId3"/>
    <p:sldId id="284" r:id="rId4"/>
    <p:sldId id="262" r:id="rId5"/>
    <p:sldId id="263" r:id="rId6"/>
    <p:sldId id="288" r:id="rId7"/>
    <p:sldId id="286" r:id="rId8"/>
    <p:sldId id="270" r:id="rId9"/>
    <p:sldId id="281" r:id="rId10"/>
    <p:sldId id="269" r:id="rId11"/>
    <p:sldId id="282" r:id="rId12"/>
    <p:sldId id="283" r:id="rId13"/>
    <p:sldId id="276" r:id="rId14"/>
  </p:sldIdLst>
  <p:sldSz cx="9144000" cy="6858000" type="screen4x3"/>
  <p:notesSz cx="7099300" cy="10234613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6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8">
          <p15:clr>
            <a:srgbClr val="A4A3A4"/>
          </p15:clr>
        </p15:guide>
        <p15:guide id="2" pos="45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oop06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DB0"/>
    <a:srgbClr val="004380"/>
    <a:srgbClr val="002D5B"/>
    <a:srgbClr val="0C64A1"/>
    <a:srgbClr val="0C3F72"/>
    <a:srgbClr val="6F9FCB"/>
    <a:srgbClr val="2D80B8"/>
    <a:srgbClr val="5FA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5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818" y="114"/>
      </p:cViewPr>
      <p:guideLst>
        <p:guide orient="horz" pos="4128"/>
        <p:guide pos="45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0" d="100"/>
        <a:sy n="300" d="100"/>
      </p:scale>
      <p:origin x="0" y="544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835F02-B6F1-6B47-8ACB-92D03A012710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</dgm:pt>
    <dgm:pt modelId="{BBB0D7FB-7A39-A24C-A922-34D3BC3F48C7}">
      <dgm:prSet phldrT="[Text]" custT="1"/>
      <dgm:spPr>
        <a:solidFill>
          <a:srgbClr val="006DB0"/>
        </a:solidFill>
        <a:ln cap="rnd"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/>
        <a:lstStyle/>
        <a:p>
          <a:endParaRPr lang="de-DE" sz="1600" b="0" i="0" dirty="0" smtClean="0">
            <a:latin typeface="Frutiger LT Com 65 Bold"/>
            <a:cs typeface="Frutiger LT Com 65 Bold"/>
          </a:endParaRPr>
        </a:p>
        <a:p>
          <a:r>
            <a:rPr lang="de-DE" sz="1600" b="0" i="0" dirty="0" smtClean="0">
              <a:latin typeface="Frutiger LT Com 65 Bold"/>
              <a:cs typeface="Frutiger LT Com 65 Bold"/>
            </a:rPr>
            <a:t>Phase III: Online-Werkstatt</a:t>
          </a:r>
          <a:br>
            <a:rPr lang="de-DE" sz="1600" b="0" i="0" dirty="0" smtClean="0">
              <a:latin typeface="Frutiger LT Com 65 Bold"/>
              <a:cs typeface="Frutiger LT Com 65 Bold"/>
            </a:rPr>
          </a:br>
          <a:endParaRPr lang="de-DE" sz="1600" b="0" i="0" dirty="0" smtClean="0">
            <a:latin typeface="Frutiger LT Com 65 Bold"/>
            <a:cs typeface="Frutiger LT Com 65 Bold"/>
          </a:endParaRPr>
        </a:p>
      </dgm:t>
    </dgm:pt>
    <dgm:pt modelId="{D2E265CE-2DDF-5B48-8B42-043A255F2275}" type="sibTrans" cxnId="{FF9F3A7A-A1B1-8447-B3D0-34E382092D22}">
      <dgm:prSet/>
      <dgm:spPr/>
      <dgm:t>
        <a:bodyPr/>
        <a:lstStyle/>
        <a:p>
          <a:endParaRPr lang="de-DE"/>
        </a:p>
      </dgm:t>
    </dgm:pt>
    <dgm:pt modelId="{1E51BBD0-E183-424B-8847-35C8A20FB726}" type="parTrans" cxnId="{FF9F3A7A-A1B1-8447-B3D0-34E382092D22}">
      <dgm:prSet/>
      <dgm:spPr/>
      <dgm:t>
        <a:bodyPr/>
        <a:lstStyle/>
        <a:p>
          <a:endParaRPr lang="de-DE"/>
        </a:p>
      </dgm:t>
    </dgm:pt>
    <dgm:pt modelId="{A442B873-170B-9C48-8C06-E3BFA096F875}">
      <dgm:prSet phldrT="[Text]" custT="1"/>
      <dgm:spPr>
        <a:solidFill>
          <a:srgbClr val="006DB0"/>
        </a:solidFill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 anchor="ctr" anchorCtr="1"/>
        <a:lstStyle/>
        <a:p>
          <a:r>
            <a:rPr lang="de-DE" sz="1600" b="0" i="0" dirty="0" smtClean="0">
              <a:latin typeface="Frutiger LT Com 65 Bold"/>
              <a:cs typeface="Frutiger LT Com 65 Bold"/>
            </a:rPr>
            <a:t>Phase II: Auftakt-</a:t>
          </a:r>
          <a:r>
            <a:rPr lang="de-DE" sz="1600" b="0" i="0" dirty="0" err="1" smtClean="0">
              <a:latin typeface="Frutiger LT Com 65 Bold"/>
              <a:cs typeface="Frutiger LT Com 65 Bold"/>
            </a:rPr>
            <a:t>werkstatt</a:t>
          </a:r>
          <a:endParaRPr lang="de-DE" sz="1600" b="0" i="0" dirty="0" smtClean="0">
            <a:latin typeface="Frutiger LT Com 65 Bold"/>
            <a:cs typeface="Frutiger LT Com 65 Bold"/>
          </a:endParaRPr>
        </a:p>
      </dgm:t>
    </dgm:pt>
    <dgm:pt modelId="{5ACA3503-B749-914A-B9C0-3DAB5C7B3A97}" type="sibTrans" cxnId="{C300AA1E-E6B7-FD4B-9DFB-188711D8F5AB}">
      <dgm:prSet/>
      <dgm:spPr/>
      <dgm:t>
        <a:bodyPr/>
        <a:lstStyle/>
        <a:p>
          <a:endParaRPr lang="de-DE"/>
        </a:p>
      </dgm:t>
    </dgm:pt>
    <dgm:pt modelId="{EB1F0709-88E1-4248-A386-14847A583082}" type="parTrans" cxnId="{C300AA1E-E6B7-FD4B-9DFB-188711D8F5AB}">
      <dgm:prSet/>
      <dgm:spPr/>
      <dgm:t>
        <a:bodyPr/>
        <a:lstStyle/>
        <a:p>
          <a:endParaRPr lang="de-DE"/>
        </a:p>
      </dgm:t>
    </dgm:pt>
    <dgm:pt modelId="{5A35670B-28DE-4741-828A-8E91E49C441A}">
      <dgm:prSet phldrT="[Text]" custT="1"/>
      <dgm:spPr>
        <a:solidFill>
          <a:srgbClr val="006DB0"/>
        </a:solidFill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/>
        <a:lstStyle/>
        <a:p>
          <a:r>
            <a:rPr lang="de-DE" sz="1600" b="0" i="0" dirty="0" smtClean="0">
              <a:latin typeface="Frutiger LT Com 65 Bold"/>
              <a:cs typeface="Frutiger LT Com 65 Bold"/>
            </a:rPr>
            <a:t>Phase I: Einladung/ Information</a:t>
          </a:r>
        </a:p>
      </dgm:t>
    </dgm:pt>
    <dgm:pt modelId="{AD8C28C6-B5FB-BA40-BC19-3E8CD374F7D4}" type="sibTrans" cxnId="{9CAE76C4-04F8-8842-A89B-94C28C7F28A6}">
      <dgm:prSet/>
      <dgm:spPr/>
      <dgm:t>
        <a:bodyPr/>
        <a:lstStyle/>
        <a:p>
          <a:endParaRPr lang="de-DE"/>
        </a:p>
      </dgm:t>
    </dgm:pt>
    <dgm:pt modelId="{6453476D-FC30-8645-BD99-9609C24C3467}" type="parTrans" cxnId="{9CAE76C4-04F8-8842-A89B-94C28C7F28A6}">
      <dgm:prSet/>
      <dgm:spPr/>
      <dgm:t>
        <a:bodyPr/>
        <a:lstStyle/>
        <a:p>
          <a:endParaRPr lang="de-DE"/>
        </a:p>
      </dgm:t>
    </dgm:pt>
    <dgm:pt modelId="{B3CDA41F-5942-4E8A-85A9-72E8DF804EDA}">
      <dgm:prSet phldrT="[Text]" custT="1"/>
      <dgm:spPr>
        <a:solidFill>
          <a:srgbClr val="006DB0"/>
        </a:solidFill>
        <a:ln cap="rnd"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gm:spPr>
      <dgm:t>
        <a:bodyPr/>
        <a:lstStyle/>
        <a:p>
          <a:r>
            <a:rPr lang="de-DE" sz="1600" b="0" i="0" dirty="0" smtClean="0">
              <a:latin typeface="Frutiger LT Com 65 Bold"/>
              <a:cs typeface="Frutiger LT Com 65 Bold"/>
            </a:rPr>
            <a:t>Phase IV: Ergebnis-</a:t>
          </a:r>
          <a:r>
            <a:rPr lang="de-DE" sz="1600" b="0" i="0" dirty="0" err="1" smtClean="0">
              <a:latin typeface="Frutiger LT Com 65 Bold"/>
              <a:cs typeface="Frutiger LT Com 65 Bold"/>
            </a:rPr>
            <a:t>werkstatt</a:t>
          </a:r>
          <a:endParaRPr lang="de-DE" sz="1600" b="0" i="0" dirty="0" smtClean="0">
            <a:latin typeface="Frutiger LT Com 65 Bold"/>
            <a:cs typeface="Frutiger LT Com 65 Bold"/>
          </a:endParaRPr>
        </a:p>
      </dgm:t>
    </dgm:pt>
    <dgm:pt modelId="{1BD57776-BBD9-4DBB-BB69-81540850F31D}" type="parTrans" cxnId="{38914E0B-311A-41DB-BD73-4D0DE76F03C6}">
      <dgm:prSet/>
      <dgm:spPr/>
      <dgm:t>
        <a:bodyPr/>
        <a:lstStyle/>
        <a:p>
          <a:endParaRPr lang="de-DE"/>
        </a:p>
      </dgm:t>
    </dgm:pt>
    <dgm:pt modelId="{9A6B1BC2-7CA4-4666-B4ED-C2FF05E5AF02}" type="sibTrans" cxnId="{38914E0B-311A-41DB-BD73-4D0DE76F03C6}">
      <dgm:prSet/>
      <dgm:spPr/>
      <dgm:t>
        <a:bodyPr/>
        <a:lstStyle/>
        <a:p>
          <a:endParaRPr lang="de-DE"/>
        </a:p>
      </dgm:t>
    </dgm:pt>
    <dgm:pt modelId="{C829B668-D0EA-114C-A710-F33AB09CE6AF}" type="pres">
      <dgm:prSet presAssocID="{91835F02-B6F1-6B47-8ACB-92D03A012710}" presName="Name0" presStyleCnt="0">
        <dgm:presLayoutVars>
          <dgm:dir/>
          <dgm:animLvl val="lvl"/>
          <dgm:resizeHandles val="exact"/>
        </dgm:presLayoutVars>
      </dgm:prSet>
      <dgm:spPr/>
    </dgm:pt>
    <dgm:pt modelId="{BF960491-420B-C449-833A-A24641AC2F76}" type="pres">
      <dgm:prSet presAssocID="{5A35670B-28DE-4741-828A-8E91E49C441A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C9642E0-C21F-A447-957E-754B3CEB0D83}" type="pres">
      <dgm:prSet presAssocID="{AD8C28C6-B5FB-BA40-BC19-3E8CD374F7D4}" presName="parTxOnlySpace" presStyleCnt="0"/>
      <dgm:spPr/>
    </dgm:pt>
    <dgm:pt modelId="{D95E512A-8A83-254F-9110-08B20B49477D}" type="pres">
      <dgm:prSet presAssocID="{A442B873-170B-9C48-8C06-E3BFA096F875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A102986-6034-8447-B159-2C5D80040398}" type="pres">
      <dgm:prSet presAssocID="{5ACA3503-B749-914A-B9C0-3DAB5C7B3A97}" presName="parTxOnlySpace" presStyleCnt="0"/>
      <dgm:spPr/>
    </dgm:pt>
    <dgm:pt modelId="{7665E2B2-E353-BB4F-BFCC-92B64DAD5774}" type="pres">
      <dgm:prSet presAssocID="{BBB0D7FB-7A39-A24C-A922-34D3BC3F48C7}" presName="parTxOnly" presStyleLbl="node1" presStyleIdx="2" presStyleCnt="4" custLinFactNeighborX="821" custLinFactNeighborY="-12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4CC51BD-69E0-4576-A792-BAFFF801BCDA}" type="pres">
      <dgm:prSet presAssocID="{D2E265CE-2DDF-5B48-8B42-043A255F2275}" presName="parTxOnlySpace" presStyleCnt="0"/>
      <dgm:spPr/>
    </dgm:pt>
    <dgm:pt modelId="{788C6A53-2D00-4870-B67D-ADB6F2B6BAE3}" type="pres">
      <dgm:prSet presAssocID="{B3CDA41F-5942-4E8A-85A9-72E8DF804EDA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9CAE76C4-04F8-8842-A89B-94C28C7F28A6}" srcId="{91835F02-B6F1-6B47-8ACB-92D03A012710}" destId="{5A35670B-28DE-4741-828A-8E91E49C441A}" srcOrd="0" destOrd="0" parTransId="{6453476D-FC30-8645-BD99-9609C24C3467}" sibTransId="{AD8C28C6-B5FB-BA40-BC19-3E8CD374F7D4}"/>
    <dgm:cxn modelId="{08AB93D9-98CF-8847-A959-C0A46DA29A8F}" type="presOf" srcId="{A442B873-170B-9C48-8C06-E3BFA096F875}" destId="{D95E512A-8A83-254F-9110-08B20B49477D}" srcOrd="0" destOrd="0" presId="urn:microsoft.com/office/officeart/2005/8/layout/chevron1"/>
    <dgm:cxn modelId="{57CE06A0-26D1-B745-B27C-7A546422A8F4}" type="presOf" srcId="{5A35670B-28DE-4741-828A-8E91E49C441A}" destId="{BF960491-420B-C449-833A-A24641AC2F76}" srcOrd="0" destOrd="0" presId="urn:microsoft.com/office/officeart/2005/8/layout/chevron1"/>
    <dgm:cxn modelId="{FF9F3A7A-A1B1-8447-B3D0-34E382092D22}" srcId="{91835F02-B6F1-6B47-8ACB-92D03A012710}" destId="{BBB0D7FB-7A39-A24C-A922-34D3BC3F48C7}" srcOrd="2" destOrd="0" parTransId="{1E51BBD0-E183-424B-8847-35C8A20FB726}" sibTransId="{D2E265CE-2DDF-5B48-8B42-043A255F2275}"/>
    <dgm:cxn modelId="{C300AA1E-E6B7-FD4B-9DFB-188711D8F5AB}" srcId="{91835F02-B6F1-6B47-8ACB-92D03A012710}" destId="{A442B873-170B-9C48-8C06-E3BFA096F875}" srcOrd="1" destOrd="0" parTransId="{EB1F0709-88E1-4248-A386-14847A583082}" sibTransId="{5ACA3503-B749-914A-B9C0-3DAB5C7B3A97}"/>
    <dgm:cxn modelId="{EAAC5069-90B5-3F49-9F77-189EC5AF836E}" type="presOf" srcId="{BBB0D7FB-7A39-A24C-A922-34D3BC3F48C7}" destId="{7665E2B2-E353-BB4F-BFCC-92B64DAD5774}" srcOrd="0" destOrd="0" presId="urn:microsoft.com/office/officeart/2005/8/layout/chevron1"/>
    <dgm:cxn modelId="{38914E0B-311A-41DB-BD73-4D0DE76F03C6}" srcId="{91835F02-B6F1-6B47-8ACB-92D03A012710}" destId="{B3CDA41F-5942-4E8A-85A9-72E8DF804EDA}" srcOrd="3" destOrd="0" parTransId="{1BD57776-BBD9-4DBB-BB69-81540850F31D}" sibTransId="{9A6B1BC2-7CA4-4666-B4ED-C2FF05E5AF02}"/>
    <dgm:cxn modelId="{93D733A3-2E05-424E-B4BA-5AA3D8CFADDA}" type="presOf" srcId="{B3CDA41F-5942-4E8A-85A9-72E8DF804EDA}" destId="{788C6A53-2D00-4870-B67D-ADB6F2B6BAE3}" srcOrd="0" destOrd="0" presId="urn:microsoft.com/office/officeart/2005/8/layout/chevron1"/>
    <dgm:cxn modelId="{0973D7DF-1533-9C43-B5D3-E74FCEF1C8F5}" type="presOf" srcId="{91835F02-B6F1-6B47-8ACB-92D03A012710}" destId="{C829B668-D0EA-114C-A710-F33AB09CE6AF}" srcOrd="0" destOrd="0" presId="urn:microsoft.com/office/officeart/2005/8/layout/chevron1"/>
    <dgm:cxn modelId="{3194F7AC-9753-8349-AB6E-77570660BA36}" type="presParOf" srcId="{C829B668-D0EA-114C-A710-F33AB09CE6AF}" destId="{BF960491-420B-C449-833A-A24641AC2F76}" srcOrd="0" destOrd="0" presId="urn:microsoft.com/office/officeart/2005/8/layout/chevron1"/>
    <dgm:cxn modelId="{D236BDBE-EB2E-D949-9485-09D42D5619A7}" type="presParOf" srcId="{C829B668-D0EA-114C-A710-F33AB09CE6AF}" destId="{BC9642E0-C21F-A447-957E-754B3CEB0D83}" srcOrd="1" destOrd="0" presId="urn:microsoft.com/office/officeart/2005/8/layout/chevron1"/>
    <dgm:cxn modelId="{1B34AE1F-2878-944F-B195-A641BEB0B5E3}" type="presParOf" srcId="{C829B668-D0EA-114C-A710-F33AB09CE6AF}" destId="{D95E512A-8A83-254F-9110-08B20B49477D}" srcOrd="2" destOrd="0" presId="urn:microsoft.com/office/officeart/2005/8/layout/chevron1"/>
    <dgm:cxn modelId="{CBE2AD6D-D2AD-B648-B9C1-1243E2520461}" type="presParOf" srcId="{C829B668-D0EA-114C-A710-F33AB09CE6AF}" destId="{3A102986-6034-8447-B159-2C5D80040398}" srcOrd="3" destOrd="0" presId="urn:microsoft.com/office/officeart/2005/8/layout/chevron1"/>
    <dgm:cxn modelId="{F878417C-E3F0-864B-A8E2-993D0C692009}" type="presParOf" srcId="{C829B668-D0EA-114C-A710-F33AB09CE6AF}" destId="{7665E2B2-E353-BB4F-BFCC-92B64DAD5774}" srcOrd="4" destOrd="0" presId="urn:microsoft.com/office/officeart/2005/8/layout/chevron1"/>
    <dgm:cxn modelId="{D1BF7BB4-B495-448F-964A-FEDFB768D36D}" type="presParOf" srcId="{C829B668-D0EA-114C-A710-F33AB09CE6AF}" destId="{74CC51BD-69E0-4576-A792-BAFFF801BCDA}" srcOrd="5" destOrd="0" presId="urn:microsoft.com/office/officeart/2005/8/layout/chevron1"/>
    <dgm:cxn modelId="{ECD0118B-2B06-45B6-A7F3-5DE2F832EDC6}" type="presParOf" srcId="{C829B668-D0EA-114C-A710-F33AB09CE6AF}" destId="{788C6A53-2D00-4870-B67D-ADB6F2B6BAE3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960491-420B-C449-833A-A24641AC2F76}">
      <dsp:nvSpPr>
        <dsp:cNvPr id="0" name=""/>
        <dsp:cNvSpPr/>
      </dsp:nvSpPr>
      <dsp:spPr>
        <a:xfrm>
          <a:off x="3817" y="44519"/>
          <a:ext cx="2222152" cy="888861"/>
        </a:xfrm>
        <a:prstGeom prst="chevron">
          <a:avLst/>
        </a:prstGeom>
        <a:solidFill>
          <a:srgbClr val="006DB0"/>
        </a:solid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latin typeface="Frutiger LT Com 65 Bold"/>
              <a:cs typeface="Frutiger LT Com 65 Bold"/>
            </a:rPr>
            <a:t>Phase I: Einladung/ Information</a:t>
          </a:r>
        </a:p>
      </dsp:txBody>
      <dsp:txXfrm>
        <a:off x="448248" y="44519"/>
        <a:ext cx="1333291" cy="888861"/>
      </dsp:txXfrm>
    </dsp:sp>
    <dsp:sp modelId="{D95E512A-8A83-254F-9110-08B20B49477D}">
      <dsp:nvSpPr>
        <dsp:cNvPr id="0" name=""/>
        <dsp:cNvSpPr/>
      </dsp:nvSpPr>
      <dsp:spPr>
        <a:xfrm>
          <a:off x="2003754" y="44519"/>
          <a:ext cx="2222152" cy="888861"/>
        </a:xfrm>
        <a:prstGeom prst="chevron">
          <a:avLst/>
        </a:prstGeom>
        <a:solidFill>
          <a:srgbClr val="006DB0"/>
        </a:solidFill>
        <a:ln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1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latin typeface="Frutiger LT Com 65 Bold"/>
              <a:cs typeface="Frutiger LT Com 65 Bold"/>
            </a:rPr>
            <a:t>Phase II: Auftakt-</a:t>
          </a:r>
          <a:r>
            <a:rPr lang="de-DE" sz="1600" b="0" i="0" kern="1200" dirty="0" err="1" smtClean="0">
              <a:latin typeface="Frutiger LT Com 65 Bold"/>
              <a:cs typeface="Frutiger LT Com 65 Bold"/>
            </a:rPr>
            <a:t>werkstatt</a:t>
          </a:r>
          <a:endParaRPr lang="de-DE" sz="1600" b="0" i="0" kern="1200" dirty="0" smtClean="0">
            <a:latin typeface="Frutiger LT Com 65 Bold"/>
            <a:cs typeface="Frutiger LT Com 65 Bold"/>
          </a:endParaRPr>
        </a:p>
      </dsp:txBody>
      <dsp:txXfrm>
        <a:off x="2448185" y="44519"/>
        <a:ext cx="1333291" cy="888861"/>
      </dsp:txXfrm>
    </dsp:sp>
    <dsp:sp modelId="{7665E2B2-E353-BB4F-BFCC-92B64DAD5774}">
      <dsp:nvSpPr>
        <dsp:cNvPr id="0" name=""/>
        <dsp:cNvSpPr/>
      </dsp:nvSpPr>
      <dsp:spPr>
        <a:xfrm>
          <a:off x="4005516" y="32973"/>
          <a:ext cx="2222152" cy="888861"/>
        </a:xfrm>
        <a:prstGeom prst="chevron">
          <a:avLst/>
        </a:prstGeom>
        <a:solidFill>
          <a:srgbClr val="006DB0"/>
        </a:solidFill>
        <a:ln cap="rnd"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600" b="0" i="0" kern="1200" dirty="0" smtClean="0">
            <a:latin typeface="Frutiger LT Com 65 Bold"/>
            <a:cs typeface="Frutiger LT Com 65 Bold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latin typeface="Frutiger LT Com 65 Bold"/>
              <a:cs typeface="Frutiger LT Com 65 Bold"/>
            </a:rPr>
            <a:t>Phase III: Online-Werkstatt</a:t>
          </a:r>
          <a:br>
            <a:rPr lang="de-DE" sz="1600" b="0" i="0" kern="1200" dirty="0" smtClean="0">
              <a:latin typeface="Frutiger LT Com 65 Bold"/>
              <a:cs typeface="Frutiger LT Com 65 Bold"/>
            </a:rPr>
          </a:br>
          <a:endParaRPr lang="de-DE" sz="1600" b="0" i="0" kern="1200" dirty="0" smtClean="0">
            <a:latin typeface="Frutiger LT Com 65 Bold"/>
            <a:cs typeface="Frutiger LT Com 65 Bold"/>
          </a:endParaRPr>
        </a:p>
      </dsp:txBody>
      <dsp:txXfrm>
        <a:off x="4449947" y="32973"/>
        <a:ext cx="1333291" cy="888861"/>
      </dsp:txXfrm>
    </dsp:sp>
    <dsp:sp modelId="{788C6A53-2D00-4870-B67D-ADB6F2B6BAE3}">
      <dsp:nvSpPr>
        <dsp:cNvPr id="0" name=""/>
        <dsp:cNvSpPr/>
      </dsp:nvSpPr>
      <dsp:spPr>
        <a:xfrm>
          <a:off x="6003629" y="44519"/>
          <a:ext cx="2222152" cy="888861"/>
        </a:xfrm>
        <a:prstGeom prst="chevron">
          <a:avLst/>
        </a:prstGeom>
        <a:solidFill>
          <a:srgbClr val="006DB0"/>
        </a:solidFill>
        <a:ln cap="rnd">
          <a:noFill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0" i="0" kern="1200" dirty="0" smtClean="0">
              <a:latin typeface="Frutiger LT Com 65 Bold"/>
              <a:cs typeface="Frutiger LT Com 65 Bold"/>
            </a:rPr>
            <a:t>Phase IV: Ergebnis-</a:t>
          </a:r>
          <a:r>
            <a:rPr lang="de-DE" sz="1600" b="0" i="0" kern="1200" dirty="0" err="1" smtClean="0">
              <a:latin typeface="Frutiger LT Com 65 Bold"/>
              <a:cs typeface="Frutiger LT Com 65 Bold"/>
            </a:rPr>
            <a:t>werkstatt</a:t>
          </a:r>
          <a:endParaRPr lang="de-DE" sz="1600" b="0" i="0" kern="1200" dirty="0" smtClean="0">
            <a:latin typeface="Frutiger LT Com 65 Bold"/>
            <a:cs typeface="Frutiger LT Com 65 Bold"/>
          </a:endParaRPr>
        </a:p>
      </dsp:txBody>
      <dsp:txXfrm>
        <a:off x="6448060" y="44519"/>
        <a:ext cx="1333291" cy="888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106" charset="0"/>
              </a:defRPr>
            </a:lvl1pPr>
          </a:lstStyle>
          <a:p>
            <a:fld id="{77BDDA8B-0255-4F14-93D2-A2C7B2BA942D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106" charset="0"/>
              </a:defRPr>
            </a:lvl1pPr>
          </a:lstStyle>
          <a:p>
            <a:fld id="{6D1A5D34-70E3-4DBB-B55D-5B4A0C8F70EC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98991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ＭＳ Ｐゴシック" pitchFamily="-106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A5D34-70E3-4DBB-B55D-5B4A0C8F70EC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7744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F94E97-F42B-42F7-8F31-EC3AEA06D473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18791-C6DE-4BFD-8D0B-B705C8B255D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448B9-8EBA-4BAE-932F-7C70EC897099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E745A7-2D80-4481-B1EC-F70E94FD91F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B9DF58-B81C-4ADD-A360-1661EB81BD58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8A831-1E21-4BF3-9594-3EB801A4B15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53FD1C-C1E7-4BC0-9BE2-E5FCF84EAE4B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56D90-9113-4CEA-A6D8-34C6F80AAE7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12750" y="828675"/>
            <a:ext cx="8318500" cy="5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ld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0" y="5753100"/>
            <a:ext cx="8318500" cy="3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8" descr="Logo_BürgerForum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291388" y="5978525"/>
            <a:ext cx="13319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el 17"/>
          <p:cNvSpPr>
            <a:spLocks noGrp="1"/>
          </p:cNvSpPr>
          <p:nvPr>
            <p:ph type="title"/>
          </p:nvPr>
        </p:nvSpPr>
        <p:spPr>
          <a:xfrm>
            <a:off x="457200" y="1186576"/>
            <a:ext cx="8229600" cy="307777"/>
          </a:xfrm>
        </p:spPr>
        <p:txBody>
          <a:bodyPr lIns="0" tIns="0" rIns="0" bIns="0" anchor="t">
            <a:spAutoFit/>
          </a:bodyPr>
          <a:lstStyle>
            <a:lvl1pPr algn="l">
              <a:defRPr sz="2000">
                <a:solidFill>
                  <a:srgbClr val="004380"/>
                </a:solidFill>
                <a:latin typeface="Frutiger LT Com 65 Bold"/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21" name="Textplatzhalter 20"/>
          <p:cNvSpPr>
            <a:spLocks noGrp="1"/>
          </p:cNvSpPr>
          <p:nvPr>
            <p:ph type="body" sz="quarter" idx="10"/>
          </p:nvPr>
        </p:nvSpPr>
        <p:spPr>
          <a:xfrm>
            <a:off x="444500" y="2160000"/>
            <a:ext cx="8242300" cy="249641"/>
          </a:xfrm>
        </p:spPr>
        <p:txBody>
          <a:bodyPr lIns="0" tIns="0" rIns="0" bIns="0">
            <a:spAutoFit/>
          </a:bodyPr>
          <a:lstStyle>
            <a:lvl1pPr marL="0">
              <a:lnSpc>
                <a:spcPts val="2000"/>
              </a:lnSpc>
              <a:spcBef>
                <a:spcPts val="0"/>
              </a:spcBef>
              <a:buFontTx/>
              <a:buNone/>
              <a:defRPr sz="1400">
                <a:latin typeface="Frutiger LT Com 45 Light"/>
              </a:defRPr>
            </a:lvl1pPr>
          </a:lstStyle>
          <a:p>
            <a:pPr lvl="0"/>
            <a:r>
              <a:rPr lang="de-DE" dirty="0" smtClean="0"/>
              <a:t>Mastertextformat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4291A8-8EF6-4E5F-89FB-ABC5867AFD60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0CF5E-2640-4414-8C6A-A5CB5EC9DC02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3741400" y="4259262"/>
            <a:ext cx="5040000" cy="401638"/>
          </a:xfrm>
        </p:spPr>
        <p:txBody>
          <a:bodyPr lIns="0" tIns="0" rIns="0" bIns="0" anchor="b">
            <a:normAutofit/>
          </a:bodyPr>
          <a:lstStyle>
            <a:lvl1pPr algn="ctr">
              <a:defRPr sz="1600" b="0" i="0">
                <a:solidFill>
                  <a:schemeClr val="bg1"/>
                </a:solidFill>
                <a:latin typeface="Frutiger LT Com 65 Bold"/>
                <a:cs typeface="Frutiger LT Com 65 Bold"/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B6D610-3131-48B3-8A65-E3C95256058A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E26DD-4E0B-4A54-AFFA-8221372C345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755DF8-7E3F-45A3-9A0C-AEB52BD2EDCC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DD5AD-6216-4CEC-BCC7-0C37E94AD13F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912222-694C-4401-9998-739915880522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3515F-9D49-44D6-A3F4-76FE731FCDBC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133BC2-68BA-4B04-88EE-2A5D2FE49B83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0189D-8213-4FD0-8915-B8C366027C8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6" charset="0"/>
              </a:defRPr>
            </a:lvl1pPr>
          </a:lstStyle>
          <a:p>
            <a:fld id="{2FA4BFCC-C87A-4181-8DF2-DF5BB011D0FD}" type="datetime1">
              <a:rPr lang="de-DE"/>
              <a:pPr/>
              <a:t>11.12.2014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06" charset="0"/>
              </a:defRPr>
            </a:lvl1pPr>
          </a:lstStyle>
          <a:p>
            <a:fld id="{6AE1D932-7681-4FBB-B9D7-8766992C7275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8" r:id="rId2"/>
    <p:sldLayoutId id="2147483689" r:id="rId3"/>
    <p:sldLayoutId id="2147483680" r:id="rId4"/>
    <p:sldLayoutId id="214748369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06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06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06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06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/>
          </p:cNvSpPr>
          <p:nvPr/>
        </p:nvSpPr>
        <p:spPr>
          <a:xfrm>
            <a:off x="414338" y="3438525"/>
            <a:ext cx="8315325" cy="3419475"/>
          </a:xfrm>
          <a:prstGeom prst="rect">
            <a:avLst/>
          </a:prstGeom>
          <a:solidFill>
            <a:srgbClr val="0043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5363" name="Textfeld 2"/>
          <p:cNvSpPr txBox="1">
            <a:spLocks noChangeArrowheads="1"/>
          </p:cNvSpPr>
          <p:nvPr/>
        </p:nvSpPr>
        <p:spPr bwMode="auto">
          <a:xfrm>
            <a:off x="3373438" y="3716338"/>
            <a:ext cx="5140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>
                <a:solidFill>
                  <a:schemeClr val="bg1"/>
                </a:solidFill>
                <a:latin typeface="Frutiger LT Com 65 Bold" pitchFamily="-106" charset="0"/>
              </a:rPr>
              <a:t>Gemeinsam Zukunft gestalten</a:t>
            </a:r>
          </a:p>
        </p:txBody>
      </p:sp>
      <p:pic>
        <p:nvPicPr>
          <p:cNvPr id="15364" name="Bild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3340100"/>
            <a:ext cx="83185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Bild 5" descr="Logo_BürgerForu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8" y="1778000"/>
            <a:ext cx="28765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688138" y="960438"/>
            <a:ext cx="2455862" cy="4824412"/>
          </a:xfrm>
          <a:prstGeom prst="rect">
            <a:avLst/>
          </a:prstGeom>
          <a:solidFill>
            <a:srgbClr val="0043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2531" name="Bild 3" descr="Logo_BürgerForu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1388" y="5978525"/>
            <a:ext cx="13319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P:\Laufende Projekte\64122\Fotos\BF Auswahl PPP Koreane_für dh\Bilder BF\Bürger\Bürgerf_0079__MG_7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44" y="963141"/>
            <a:ext cx="7233356" cy="482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Phase IV: Ergebniswerkstatt 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Das Bürgerprogramm wird den Initiatoren vorgestellt</a:t>
            </a:r>
          </a:p>
        </p:txBody>
      </p:sp>
      <p:sp>
        <p:nvSpPr>
          <p:cNvPr id="23555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2700338" y="2160588"/>
            <a:ext cx="8242300" cy="3077766"/>
          </a:xfrm>
        </p:spPr>
        <p:txBody>
          <a:bodyPr/>
          <a:lstStyle/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Halbtägige Veranstaltung mit allen Teilnehmern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und Politikern</a:t>
            </a: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</a:pPr>
            <a:r>
              <a:rPr lang="de-DE" sz="1600" dirty="0" smtClean="0">
                <a:solidFill>
                  <a:srgbClr val="006DB0"/>
                </a:solidFill>
                <a:latin typeface="Frutiger LT Com 65 Bold" pitchFamily="-106" charset="0"/>
              </a:rPr>
              <a:t>Öffentliche Diskussion</a:t>
            </a:r>
            <a:endParaRPr lang="de-DE" sz="1600" dirty="0" smtClean="0"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Die Teilnehmer stellen das Bürgerprogramm öffentlich vor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Die Initiatoren beziehen Stellung zu den Vorschlägen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und erläutern den Umgang mit dem Bürgerprogramm </a:t>
            </a: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Die Ergebniswerkstatt würdigt die Arbeit der Teilnehmer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Initiatoren sagen, wie sie mit den Ergebnissen umgehen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und wie es weiter geht</a:t>
            </a:r>
          </a:p>
          <a:p>
            <a:pPr marL="179388" indent="-179388" eaLnBrk="1" hangingPunct="1">
              <a:spcBef>
                <a:spcPct val="0"/>
              </a:spcBef>
            </a:pPr>
            <a:endParaRPr lang="de-DE" dirty="0" smtClean="0">
              <a:latin typeface="Frutiger LT Com 45 Light" pitchFamily="-106" charset="0"/>
            </a:endParaRPr>
          </a:p>
        </p:txBody>
      </p:sp>
      <p:pic>
        <p:nvPicPr>
          <p:cNvPr id="23556" name="Bild 10" descr="Sprechblase0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0" y="4511675"/>
            <a:ext cx="13350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 rot="343586">
            <a:off x="1182688" y="4899025"/>
            <a:ext cx="1166812" cy="3079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de-DE" sz="2000">
                <a:solidFill>
                  <a:schemeClr val="bg1"/>
                </a:solidFill>
                <a:latin typeface="Frutiger LT Com 65 Bold" pitchFamily="-106" charset="0"/>
              </a:rPr>
              <a:t>Wozu?</a:t>
            </a:r>
          </a:p>
        </p:txBody>
      </p:sp>
      <p:pic>
        <p:nvPicPr>
          <p:cNvPr id="23558" name="Bild 12" descr="Sprechblase0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950" y="3165475"/>
            <a:ext cx="15287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13"/>
          <p:cNvSpPr txBox="1"/>
          <p:nvPr/>
        </p:nvSpPr>
        <p:spPr>
          <a:xfrm rot="156637">
            <a:off x="887413" y="3603625"/>
            <a:ext cx="719137" cy="3683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de-DE" sz="2400">
                <a:solidFill>
                  <a:schemeClr val="bg1"/>
                </a:solidFill>
                <a:latin typeface="Frutiger LT Com 65 Bold" pitchFamily="-106" charset="0"/>
              </a:rPr>
              <a:t>Wie?</a:t>
            </a:r>
          </a:p>
        </p:txBody>
      </p:sp>
      <p:pic>
        <p:nvPicPr>
          <p:cNvPr id="23560" name="Bild 14" descr="Sprechblase0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0" y="2160588"/>
            <a:ext cx="1155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feld 15"/>
          <p:cNvSpPr txBox="1"/>
          <p:nvPr/>
        </p:nvSpPr>
        <p:spPr>
          <a:xfrm rot="21250817">
            <a:off x="1425575" y="2370138"/>
            <a:ext cx="500063" cy="738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Was/</a:t>
            </a:r>
            <a:b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</a:br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Wer?</a:t>
            </a:r>
          </a:p>
          <a:p>
            <a:endParaRPr lang="de-DE" sz="1600">
              <a:solidFill>
                <a:schemeClr val="bg1"/>
              </a:solidFill>
              <a:latin typeface="Frutiger LT Com 65 Bold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688138" y="960438"/>
            <a:ext cx="2455862" cy="4824412"/>
          </a:xfrm>
          <a:prstGeom prst="rect">
            <a:avLst/>
          </a:prstGeom>
          <a:solidFill>
            <a:srgbClr val="0043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4579" name="Bild 3" descr="Logo_BürgerForu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1388" y="5978525"/>
            <a:ext cx="13319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Bild 4" descr="Gruppenbil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54088"/>
            <a:ext cx="7305675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307975"/>
          </a:xfrm>
        </p:spPr>
        <p:txBody>
          <a:bodyPr/>
          <a:lstStyle/>
          <a:p>
            <a:pPr eaLnBrk="1" hangingPunct="1"/>
            <a:r>
              <a:rPr lang="de-DE" smtClean="0">
                <a:latin typeface="Frutiger LT Com 65 Bold" pitchFamily="-106" charset="0"/>
              </a:rPr>
              <a:t>Weitere Informationen und Kontakt</a:t>
            </a:r>
          </a:p>
        </p:txBody>
      </p:sp>
      <p:sp>
        <p:nvSpPr>
          <p:cNvPr id="2560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44500" y="2160588"/>
            <a:ext cx="8242300" cy="769441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dirty="0" smtClean="0">
                <a:solidFill>
                  <a:srgbClr val="006DB0"/>
                </a:solidFill>
                <a:latin typeface="Frutiger LT Com 65 Bold" pitchFamily="-106" charset="0"/>
              </a:rPr>
              <a:t>Ansprechpartner des Initiators oder </a:t>
            </a:r>
            <a:r>
              <a:rPr lang="de-DE" smtClean="0">
                <a:solidFill>
                  <a:srgbClr val="006DB0"/>
                </a:solidFill>
                <a:latin typeface="Frutiger LT Com 65 Bold" pitchFamily="-106" charset="0"/>
              </a:rPr>
              <a:t>Dienstleisters einfügen</a:t>
            </a:r>
            <a:endParaRPr lang="de-DE" dirty="0" smtClean="0">
              <a:latin typeface="Frutiger LT Com 45 Light" pitchFamily="-106" charset="0"/>
            </a:endParaRPr>
          </a:p>
          <a:p>
            <a:pPr eaLnBrk="1" hangingPunct="1">
              <a:spcBef>
                <a:spcPct val="0"/>
              </a:spcBef>
            </a:pPr>
            <a:endParaRPr lang="de-DE" dirty="0" smtClean="0">
              <a:latin typeface="Frutiger LT Com 45 Light" pitchFamily="-106" charset="0"/>
            </a:endParaRPr>
          </a:p>
          <a:p>
            <a:pPr eaLnBrk="1" hangingPunct="1">
              <a:spcBef>
                <a:spcPct val="0"/>
              </a:spcBef>
            </a:pPr>
            <a:endParaRPr lang="de-DE" dirty="0" smtClean="0">
              <a:latin typeface="Frutiger LT Com 45 Light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Das BürgerForum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Ein Format für hochwertige Bürgerbeteiligung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44500" y="2160588"/>
            <a:ext cx="8242300" cy="4360168"/>
          </a:xfrm>
        </p:spPr>
        <p:txBody>
          <a:bodyPr/>
          <a:lstStyle/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Zwischen 100 und 400 Bürgerinnen und </a:t>
            </a:r>
            <a:r>
              <a:rPr lang="de-DE" dirty="0">
                <a:latin typeface="Frutiger LT Com 45 Light" pitchFamily="-106" charset="0"/>
              </a:rPr>
              <a:t/>
            </a:r>
            <a:br>
              <a:rPr lang="de-DE" dirty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Bürger aus der Breite der Gesellschaft …</a:t>
            </a: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diskutieren Herausforderungen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und erarbeiten Vorschläge zu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deren Bewältigung …</a:t>
            </a: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im Rahmen zweier Veranstaltungen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(Auftakt und Abschluss) und einer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mehrwöchigen Online-Phase …</a:t>
            </a: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und erstellen am Ende gemeinsam ein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hochwertiges Bürgerprogramm.</a:t>
            </a: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  <a:p>
            <a:pPr marL="358775" indent="-358775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</p:txBody>
      </p:sp>
      <p:pic>
        <p:nvPicPr>
          <p:cNvPr id="16388" name="Grafik 4" descr="Übergabe BPs kle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7513" y="2238375"/>
            <a:ext cx="45021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Bild 5" descr="Menschengruppe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3711575"/>
            <a:ext cx="3089275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Wozu? 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Anwendungsfelder und Einsatzgebiete eines BürgerForums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44500" y="2160588"/>
            <a:ext cx="3810000" cy="1787525"/>
          </a:xfrm>
        </p:spPr>
        <p:txBody>
          <a:bodyPr/>
          <a:lstStyle/>
          <a:p>
            <a:pPr indent="0" eaLnBrk="1" hangingPunct="1">
              <a:spcBef>
                <a:spcPct val="0"/>
              </a:spcBef>
            </a:pPr>
            <a:r>
              <a:rPr lang="de-DE" sz="1600" dirty="0" smtClean="0">
                <a:solidFill>
                  <a:srgbClr val="006DB0"/>
                </a:solidFill>
                <a:latin typeface="Frutiger LT Com 65 Bold" pitchFamily="-106" charset="0"/>
              </a:rPr>
              <a:t>Wozu sich das BürgerForum eignet – einige Beispiele:</a:t>
            </a:r>
          </a:p>
          <a:p>
            <a:pPr marL="180975" indent="-180975"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de-DE" dirty="0" smtClean="0">
                <a:latin typeface="Frutiger LT Com 45 Light" pitchFamily="-106" charset="0"/>
              </a:rPr>
              <a:t>Entwicklung eines Leitbildes</a:t>
            </a:r>
          </a:p>
          <a:p>
            <a:pPr marL="180975" indent="-180975"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de-DE" dirty="0" smtClean="0">
                <a:latin typeface="Frutiger LT Com 45 Light" pitchFamily="-106" charset="0"/>
              </a:rPr>
              <a:t>Maßnahmen der Stadtentwicklung</a:t>
            </a:r>
          </a:p>
          <a:p>
            <a:pPr marL="180975" indent="-180975"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de-DE" dirty="0" smtClean="0">
                <a:latin typeface="Frutiger LT Com 45 Light" pitchFamily="-106" charset="0"/>
              </a:rPr>
              <a:t>Bewältigung des demographischen Wandels</a:t>
            </a:r>
          </a:p>
          <a:p>
            <a:pPr marL="180975" indent="-180975"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de-DE" dirty="0" smtClean="0">
                <a:latin typeface="Frutiger LT Com 45 Light" pitchFamily="-106" charset="0"/>
              </a:rPr>
              <a:t>Umgang mit der Energiewende</a:t>
            </a:r>
          </a:p>
          <a:p>
            <a:pPr marL="180975" indent="-180975"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de-DE" dirty="0" smtClean="0">
                <a:latin typeface="Frutiger LT Com 45 Light" pitchFamily="-106" charset="0"/>
              </a:rPr>
              <a:t>Maßnahmen zur Integration</a:t>
            </a: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4876800" y="2160588"/>
            <a:ext cx="3810000" cy="32639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179388" indent="-358775">
              <a:lnSpc>
                <a:spcPts val="2000"/>
              </a:lnSpc>
            </a:pPr>
            <a:r>
              <a:rPr lang="de-DE" sz="1600" dirty="0">
                <a:solidFill>
                  <a:srgbClr val="006DB0"/>
                </a:solidFill>
                <a:latin typeface="Frutiger LT Com 65 Bold" pitchFamily="-106" charset="0"/>
              </a:rPr>
              <a:t>Was das BürgerForum bietet:</a:t>
            </a:r>
          </a:p>
          <a:p>
            <a:pPr marL="179388" indent="-358775">
              <a:lnSpc>
                <a:spcPts val="2000"/>
              </a:lnSpc>
            </a:pPr>
            <a:endParaRPr lang="de-DE" sz="1400" dirty="0">
              <a:latin typeface="Frutiger LT Com 45 Light" pitchFamily="-106" charset="0"/>
            </a:endParaRPr>
          </a:p>
          <a:p>
            <a:pPr marL="266700" indent="-266700">
              <a:lnSpc>
                <a:spcPts val="2000"/>
              </a:lnSpc>
              <a:buFontTx/>
              <a:buBlip>
                <a:blip r:embed="rId4"/>
              </a:buBlip>
            </a:pPr>
            <a:r>
              <a:rPr lang="de-DE" sz="1400" dirty="0">
                <a:latin typeface="Frutiger LT Com 45 Light" pitchFamily="-106" charset="0"/>
              </a:rPr>
              <a:t>Qualitativ hochwertige Ergebnisse – statt diffuser Meinungsäußerungen</a:t>
            </a:r>
          </a:p>
          <a:p>
            <a:pPr marL="266700" indent="-266700">
              <a:lnSpc>
                <a:spcPts val="2000"/>
              </a:lnSpc>
              <a:buFontTx/>
              <a:buBlip>
                <a:blip r:embed="rId4"/>
              </a:buBlip>
            </a:pPr>
            <a:r>
              <a:rPr lang="de-DE" sz="1400" dirty="0">
                <a:latin typeface="Frutiger LT Com 45 Light" pitchFamily="-106" charset="0"/>
              </a:rPr>
              <a:t>Vielfältige Teilnehmerschaft, die das ganze </a:t>
            </a:r>
            <a:r>
              <a:rPr lang="de-DE" sz="1400" dirty="0" smtClean="0">
                <a:latin typeface="Frutiger LT Com 45 Light" pitchFamily="-106" charset="0"/>
              </a:rPr>
              <a:t>gesellschaftliche </a:t>
            </a:r>
            <a:r>
              <a:rPr lang="de-DE" sz="1400" dirty="0">
                <a:latin typeface="Frutiger LT Com 45 Light" pitchFamily="-106" charset="0"/>
              </a:rPr>
              <a:t>Spektrum abbildet</a:t>
            </a:r>
          </a:p>
          <a:p>
            <a:pPr marL="266700" indent="-266700">
              <a:lnSpc>
                <a:spcPts val="2000"/>
              </a:lnSpc>
              <a:buFontTx/>
              <a:buBlip>
                <a:blip r:embed="rId4"/>
              </a:buBlip>
            </a:pPr>
            <a:r>
              <a:rPr lang="de-DE" sz="1400" dirty="0">
                <a:latin typeface="Frutiger LT Com 45 Light" pitchFamily="-106" charset="0"/>
              </a:rPr>
              <a:t>Erprobtes Verfahren (mehr als </a:t>
            </a:r>
            <a:br>
              <a:rPr lang="de-DE" sz="1400" dirty="0">
                <a:latin typeface="Frutiger LT Com 45 Light" pitchFamily="-106" charset="0"/>
              </a:rPr>
            </a:br>
            <a:r>
              <a:rPr lang="de-DE" sz="1400" dirty="0" smtClean="0">
                <a:latin typeface="Frutiger LT Com 45 Light" pitchFamily="-106" charset="0"/>
              </a:rPr>
              <a:t>30 </a:t>
            </a:r>
            <a:r>
              <a:rPr lang="de-DE" sz="1400" dirty="0" err="1" smtClean="0">
                <a:latin typeface="Frutiger LT Com 45 Light" pitchFamily="-106" charset="0"/>
              </a:rPr>
              <a:t>BürgerForen</a:t>
            </a:r>
            <a:r>
              <a:rPr lang="de-DE" sz="1400" dirty="0" smtClean="0">
                <a:latin typeface="Frutiger LT Com 45 Light" pitchFamily="-106" charset="0"/>
              </a:rPr>
              <a:t>)</a:t>
            </a:r>
            <a:endParaRPr lang="de-DE" sz="1400" dirty="0">
              <a:latin typeface="Frutiger LT Com 45 Light" pitchFamily="-106" charset="0"/>
            </a:endParaRPr>
          </a:p>
          <a:p>
            <a:pPr marL="266700" indent="-266700">
              <a:lnSpc>
                <a:spcPts val="2000"/>
              </a:lnSpc>
              <a:buFontTx/>
              <a:buBlip>
                <a:blip r:embed="rId4"/>
              </a:buBlip>
            </a:pPr>
            <a:r>
              <a:rPr lang="de-DE" sz="1400" dirty="0">
                <a:latin typeface="Frutiger LT Com 45 Light" pitchFamily="-106" charset="0"/>
              </a:rPr>
              <a:t>Kostenfrei verfügbare </a:t>
            </a:r>
            <a:r>
              <a:rPr lang="de-DE" sz="1400" dirty="0" smtClean="0">
                <a:latin typeface="Frutiger LT Com 45 Light" pitchFamily="-106" charset="0"/>
              </a:rPr>
              <a:t>Materialien und eine kostenfrei nutzbare Online-Plattform</a:t>
            </a:r>
            <a:endParaRPr lang="de-DE" sz="1400" dirty="0">
              <a:latin typeface="Frutiger LT Com 45 Light" pitchFamily="-106" charset="0"/>
            </a:endParaRPr>
          </a:p>
          <a:p>
            <a:pPr marL="179388" indent="-358775">
              <a:lnSpc>
                <a:spcPts val="2000"/>
              </a:lnSpc>
              <a:buFont typeface="Arial" charset="0"/>
              <a:buChar char="•"/>
            </a:pPr>
            <a:endParaRPr lang="de-DE" sz="1400" dirty="0">
              <a:latin typeface="Frutiger LT Com 45 Light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Wie läuft ein BürgerForum ab?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Das Wichtigste auf einen Blick!</a:t>
            </a:r>
          </a:p>
        </p:txBody>
      </p:sp>
      <p:graphicFrame>
        <p:nvGraphicFramePr>
          <p:cNvPr id="31" name="Diagramm 30"/>
          <p:cNvGraphicFramePr/>
          <p:nvPr>
            <p:extLst>
              <p:ext uri="{D42A27DB-BD31-4B8C-83A1-F6EECF244321}">
                <p14:modId xmlns:p14="http://schemas.microsoft.com/office/powerpoint/2010/main" val="4105095920"/>
              </p:ext>
            </p:extLst>
          </p:nvPr>
        </p:nvGraphicFramePr>
        <p:xfrm>
          <a:off x="457200" y="2209800"/>
          <a:ext cx="8229600" cy="977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Textfeld 31"/>
          <p:cNvSpPr txBox="1"/>
          <p:nvPr/>
        </p:nvSpPr>
        <p:spPr>
          <a:xfrm>
            <a:off x="2414015" y="3276600"/>
            <a:ext cx="1783333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Teilnehmer lernen sich kennen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Erste </a:t>
            </a:r>
            <a:r>
              <a:rPr lang="de-DE" sz="1400" dirty="0" smtClean="0">
                <a:latin typeface="Frutiger LT Com 45 Light" pitchFamily="-106" charset="0"/>
              </a:rPr>
              <a:t>Ideen und Vorschläge </a:t>
            </a:r>
            <a:r>
              <a:rPr lang="de-DE" sz="1400" dirty="0">
                <a:latin typeface="Frutiger LT Com 45 Light" pitchFamily="-106" charset="0"/>
              </a:rPr>
              <a:t>werden formuliert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Font typeface="Lucida Grande" pitchFamily="-106" charset="0"/>
              <a:buChar char="･"/>
            </a:pPr>
            <a:endParaRPr lang="de-DE" sz="1400" dirty="0">
              <a:solidFill>
                <a:srgbClr val="0C3F72"/>
              </a:solidFill>
              <a:latin typeface="Frutiger LT Com 45 Light" pitchFamily="-106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2414015" y="4959350"/>
            <a:ext cx="1911348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de-DE" sz="1600" dirty="0">
                <a:solidFill>
                  <a:srgbClr val="006DB0"/>
                </a:solidFill>
                <a:latin typeface="Frutiger LT Com 65 Bold" pitchFamily="-106" charset="0"/>
              </a:rPr>
              <a:t>Erste kommunizierbare </a:t>
            </a:r>
            <a:br>
              <a:rPr lang="de-DE" sz="1600" dirty="0">
                <a:solidFill>
                  <a:srgbClr val="006DB0"/>
                </a:solidFill>
                <a:latin typeface="Frutiger LT Com 65 Bold" pitchFamily="-106" charset="0"/>
              </a:rPr>
            </a:br>
            <a:r>
              <a:rPr lang="de-DE" sz="1600" dirty="0">
                <a:solidFill>
                  <a:srgbClr val="006DB0"/>
                </a:solidFill>
                <a:latin typeface="Frutiger LT Com 65 Bold" pitchFamily="-106" charset="0"/>
              </a:rPr>
              <a:t>Ergebnisse</a:t>
            </a:r>
          </a:p>
          <a:p>
            <a:pPr algn="ctr"/>
            <a:endParaRPr lang="de-DE" sz="1600" dirty="0">
              <a:solidFill>
                <a:srgbClr val="0C3F72"/>
              </a:solidFill>
              <a:latin typeface="Frutiger LT Com 65 Bold" pitchFamily="-106" charset="0"/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4398264" y="3276600"/>
            <a:ext cx="1850073" cy="12824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Diskussion und </a:t>
            </a:r>
            <a:r>
              <a:rPr lang="de-DE" sz="1400" dirty="0" smtClean="0">
                <a:latin typeface="Frutiger LT Com 45 Light" pitchFamily="-106" charset="0"/>
              </a:rPr>
              <a:t>Ausformulierung </a:t>
            </a:r>
            <a:r>
              <a:rPr lang="de-DE" sz="1400" dirty="0">
                <a:latin typeface="Frutiger LT Com 45 Light" pitchFamily="-106" charset="0"/>
              </a:rPr>
              <a:t>der Vorschläge online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Öffentlichkeit kann mitwirken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4398263" y="5000085"/>
            <a:ext cx="1728153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de-DE" sz="1600" dirty="0">
                <a:solidFill>
                  <a:srgbClr val="006DB0"/>
                </a:solidFill>
                <a:latin typeface="Frutiger LT Com 65 Bold" pitchFamily="-106" charset="0"/>
              </a:rPr>
              <a:t>Druckfertiges Bürgerprogramm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6455664" y="3276600"/>
            <a:ext cx="2093024" cy="20518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Bürgerprogramm wird vorgestellt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>
                <a:latin typeface="Frutiger LT Com 45 Light" pitchFamily="-106" charset="0"/>
              </a:rPr>
              <a:t>Teilnehmer diskutieren </a:t>
            </a:r>
            <a:br>
              <a:rPr lang="de-DE" sz="1400" dirty="0">
                <a:latin typeface="Frutiger LT Com 45 Light" pitchFamily="-106" charset="0"/>
              </a:rPr>
            </a:br>
            <a:r>
              <a:rPr lang="de-DE" sz="1400" dirty="0">
                <a:latin typeface="Frutiger LT Com 45 Light" pitchFamily="-106" charset="0"/>
              </a:rPr>
              <a:t>Maßnahmen mit Politikern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Font typeface="Lucida Grande" pitchFamily="-106" charset="0"/>
              <a:buChar char="･"/>
            </a:pPr>
            <a:endParaRPr lang="de-DE" sz="1400" dirty="0">
              <a:latin typeface="Frutiger LT Com 45 Light" pitchFamily="-106" charset="0"/>
            </a:endParaRP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Font typeface="Lucida Grande" pitchFamily="-106" charset="0"/>
              <a:buChar char="･"/>
            </a:pPr>
            <a:endParaRPr lang="de-DE" sz="1400" dirty="0">
              <a:latin typeface="Frutiger LT Com 45 Light" pitchFamily="-106" charset="0"/>
            </a:endParaRP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Font typeface="Lucida Grande" pitchFamily="-106" charset="0"/>
              <a:buChar char="･"/>
            </a:pPr>
            <a:endParaRPr lang="de-DE" sz="1400" dirty="0">
              <a:latin typeface="Frutiger LT Com 45 Light" pitchFamily="-106" charset="0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6492239" y="5000085"/>
            <a:ext cx="1943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de-DE" sz="1600" dirty="0">
                <a:solidFill>
                  <a:srgbClr val="006DB0"/>
                </a:solidFill>
                <a:latin typeface="Frutiger LT Com 65 Bold"/>
                <a:ea typeface="+mj-ea"/>
                <a:cs typeface="+mj-cs"/>
              </a:rPr>
              <a:t>Vereinbarungen zum Umgang mit Ergebnissen</a:t>
            </a:r>
          </a:p>
        </p:txBody>
      </p:sp>
      <p:sp>
        <p:nvSpPr>
          <p:cNvPr id="38" name="Gleichschenkliges Dreieck 37"/>
          <p:cNvSpPr/>
          <p:nvPr/>
        </p:nvSpPr>
        <p:spPr>
          <a:xfrm rot="10800000">
            <a:off x="5131499" y="4651971"/>
            <a:ext cx="314325" cy="163512"/>
          </a:xfrm>
          <a:prstGeom prst="triangle">
            <a:avLst/>
          </a:prstGeom>
          <a:solidFill>
            <a:srgbClr val="006D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39" name="Gleichschenkliges Dreieck 38"/>
          <p:cNvSpPr/>
          <p:nvPr/>
        </p:nvSpPr>
        <p:spPr>
          <a:xfrm rot="10800000">
            <a:off x="3293554" y="4651971"/>
            <a:ext cx="314325" cy="163512"/>
          </a:xfrm>
          <a:prstGeom prst="triangle">
            <a:avLst/>
          </a:prstGeom>
          <a:solidFill>
            <a:srgbClr val="006D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40" name="Gleichschenkliges Dreieck 39"/>
          <p:cNvSpPr/>
          <p:nvPr/>
        </p:nvSpPr>
        <p:spPr>
          <a:xfrm rot="10800000">
            <a:off x="7305673" y="4651971"/>
            <a:ext cx="314325" cy="163512"/>
          </a:xfrm>
          <a:prstGeom prst="triangle">
            <a:avLst/>
          </a:prstGeom>
          <a:solidFill>
            <a:srgbClr val="006D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7472" y="3276601"/>
            <a:ext cx="1893061" cy="12824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 smtClean="0">
                <a:latin typeface="Frutiger LT Com 45 Light" pitchFamily="-106" charset="0"/>
              </a:rPr>
              <a:t>Teilnehmer werden gewonnen</a:t>
            </a: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SzPct val="110000"/>
              <a:buFont typeface="Lucida Grande" pitchFamily="-106" charset="0"/>
              <a:buChar char="･"/>
            </a:pPr>
            <a:r>
              <a:rPr lang="de-DE" sz="1400" dirty="0" smtClean="0">
                <a:latin typeface="Frutiger LT Com 45 Light" pitchFamily="-106" charset="0"/>
              </a:rPr>
              <a:t>Vorinformationen werden bereitgestellt</a:t>
            </a:r>
            <a:endParaRPr lang="de-DE" sz="1400" dirty="0">
              <a:latin typeface="Frutiger LT Com 45 Light" pitchFamily="-106" charset="0"/>
            </a:endParaRPr>
          </a:p>
          <a:p>
            <a:pPr marL="179388" indent="-179388">
              <a:lnSpc>
                <a:spcPts val="2000"/>
              </a:lnSpc>
              <a:buClr>
                <a:srgbClr val="006DB0"/>
              </a:buClr>
              <a:buFont typeface="Lucida Grande" pitchFamily="-106" charset="0"/>
              <a:buChar char="･"/>
            </a:pPr>
            <a:endParaRPr lang="de-DE" sz="1400" dirty="0">
              <a:solidFill>
                <a:srgbClr val="0C3F72"/>
              </a:solidFill>
              <a:latin typeface="Frutiger LT Com 45 Light" pitchFamily="-106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57200" y="5000085"/>
            <a:ext cx="1911348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de-DE" sz="1600" dirty="0" smtClean="0">
                <a:solidFill>
                  <a:srgbClr val="006DB0"/>
                </a:solidFill>
                <a:latin typeface="Frutiger LT Com 65 Bold" pitchFamily="-106" charset="0"/>
              </a:rPr>
              <a:t>Teilnehmer stehen fest und sind informiert</a:t>
            </a:r>
            <a:endParaRPr lang="de-DE" sz="1600" dirty="0">
              <a:solidFill>
                <a:srgbClr val="006DB0"/>
              </a:solidFill>
              <a:latin typeface="Frutiger LT Com 65 Bold" pitchFamily="-106" charset="0"/>
            </a:endParaRPr>
          </a:p>
          <a:p>
            <a:pPr algn="ctr"/>
            <a:endParaRPr lang="de-DE" sz="1600" dirty="0">
              <a:solidFill>
                <a:srgbClr val="0C3F72"/>
              </a:solidFill>
              <a:latin typeface="Frutiger LT Com 65 Bold" pitchFamily="-106" charset="0"/>
            </a:endParaRPr>
          </a:p>
        </p:txBody>
      </p:sp>
      <p:sp>
        <p:nvSpPr>
          <p:cNvPr id="15" name="Gleichschenkliges Dreieck 14"/>
          <p:cNvSpPr/>
          <p:nvPr/>
        </p:nvSpPr>
        <p:spPr>
          <a:xfrm rot="10800000">
            <a:off x="1282827" y="4651972"/>
            <a:ext cx="314325" cy="163512"/>
          </a:xfrm>
          <a:prstGeom prst="triangle">
            <a:avLst/>
          </a:prstGeom>
          <a:solidFill>
            <a:srgbClr val="006D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339328" cy="553998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Phase I : Einladung und Information 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Die Teilnehmer für das BürgerForum werden gefunden und über das Thema informiert</a:t>
            </a:r>
          </a:p>
        </p:txBody>
      </p:sp>
      <p:pic>
        <p:nvPicPr>
          <p:cNvPr id="19460" name="Bild 10" descr="Sprechblase0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0" y="4938395"/>
            <a:ext cx="13350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 rot="343586">
            <a:off x="1182688" y="5325745"/>
            <a:ext cx="1166812" cy="3079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de-DE" sz="2000">
                <a:solidFill>
                  <a:schemeClr val="bg1"/>
                </a:solidFill>
                <a:latin typeface="Frutiger LT Com 65 Bold" pitchFamily="-106" charset="0"/>
              </a:rPr>
              <a:t>Wozu?</a:t>
            </a:r>
          </a:p>
        </p:txBody>
      </p:sp>
      <p:pic>
        <p:nvPicPr>
          <p:cNvPr id="19462" name="Bild 12" descr="Sprechblase0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" y="3275374"/>
            <a:ext cx="15287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13"/>
          <p:cNvSpPr txBox="1"/>
          <p:nvPr/>
        </p:nvSpPr>
        <p:spPr>
          <a:xfrm rot="156637">
            <a:off x="1039813" y="3713524"/>
            <a:ext cx="719137" cy="3683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de-DE" sz="2400">
                <a:solidFill>
                  <a:schemeClr val="bg1"/>
                </a:solidFill>
                <a:latin typeface="Frutiger LT Com 65 Bold" pitchFamily="-106" charset="0"/>
              </a:rPr>
              <a:t>Wie?</a:t>
            </a:r>
          </a:p>
        </p:txBody>
      </p:sp>
      <p:pic>
        <p:nvPicPr>
          <p:cNvPr id="19464" name="Bild 14" descr="Sprechblase0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0" y="2148567"/>
            <a:ext cx="1155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feld 15"/>
          <p:cNvSpPr txBox="1"/>
          <p:nvPr/>
        </p:nvSpPr>
        <p:spPr>
          <a:xfrm rot="21250817">
            <a:off x="1425575" y="2358117"/>
            <a:ext cx="500063" cy="738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Was/</a:t>
            </a:r>
            <a:b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</a:br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Wer?</a:t>
            </a:r>
          </a:p>
          <a:p>
            <a:endParaRPr lang="de-DE" sz="1600">
              <a:solidFill>
                <a:schemeClr val="bg1"/>
              </a:solidFill>
              <a:latin typeface="Frutiger LT Com 65 Bold" pitchFamily="-106" charset="0"/>
            </a:endParaRPr>
          </a:p>
        </p:txBody>
      </p:sp>
      <p:sp>
        <p:nvSpPr>
          <p:cNvPr id="17" name="Textplatzhalter 8"/>
          <p:cNvSpPr txBox="1">
            <a:spLocks/>
          </p:cNvSpPr>
          <p:nvPr/>
        </p:nvSpPr>
        <p:spPr bwMode="auto">
          <a:xfrm>
            <a:off x="2608263" y="2024063"/>
            <a:ext cx="598646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-342900" algn="l" defTabSz="457200" rtl="0" eaLnBrk="0" fontAlgn="base" hangingPunct="0">
              <a:lnSpc>
                <a:spcPts val="2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400" kern="1200">
                <a:solidFill>
                  <a:schemeClr val="tx1"/>
                </a:solidFill>
                <a:latin typeface="Frutiger LT Com 45 Light"/>
                <a:ea typeface="ＭＳ Ｐゴシック" pitchFamily="-106" charset="-128"/>
                <a:cs typeface="ＭＳ Ｐゴシック" pitchFamily="-106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6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6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6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6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Motivation und Information einer vielfältig zusammengesetzten Teilnehmergruppe</a:t>
            </a:r>
          </a:p>
          <a:p>
            <a:pPr marL="179388" indent="-179388" eaLnBrk="1" hangingPunct="1">
              <a:spcBef>
                <a:spcPct val="0"/>
              </a:spcBef>
            </a:pPr>
            <a:endParaRPr lang="de-DE" sz="1600" dirty="0" smtClean="0">
              <a:solidFill>
                <a:srgbClr val="006DB0"/>
              </a:solidFill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</a:pPr>
            <a:r>
              <a:rPr lang="de-DE" sz="1600" dirty="0" smtClean="0">
                <a:solidFill>
                  <a:srgbClr val="006DB0"/>
                </a:solidFill>
                <a:latin typeface="Frutiger LT Com 45 Light" pitchFamily="-106" charset="0"/>
              </a:rPr>
              <a:t>Offene Einladung plus gewichtete Zufallsauswahl</a:t>
            </a:r>
            <a:endParaRPr lang="de-DE" sz="1600" dirty="0" smtClean="0"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Das BürgerForum wird öffentlich angekündigt (Flyer, Medien)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Bürger können sich selbst registrieren, dabei wird die Verteilung der soziodemografischen Daten beobachtet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Zu gering vertretene Gruppen werden gezielt angesprochen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(Vor-Ort Ansprache, Online-Netzwerke oder telefonisch)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Auf der Online-Plattform finden die Teilnehmer eine individuelle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err="1" smtClean="0">
                <a:latin typeface="Frutiger LT Com 45 Light" pitchFamily="-106" charset="0"/>
              </a:rPr>
              <a:t>ToDo</a:t>
            </a:r>
            <a:r>
              <a:rPr lang="de-DE" dirty="0" smtClean="0">
                <a:latin typeface="Frutiger LT Com 45 Light" pitchFamily="-106" charset="0"/>
              </a:rPr>
              <a:t>-Liste mit passenden Informationsangeboten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endParaRPr lang="de-DE" sz="1600" dirty="0" smtClean="0">
              <a:solidFill>
                <a:srgbClr val="006DB0"/>
              </a:solidFill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Teilnehmer kommen aus der Breite der Gesellschaft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5"/>
              </a:buBlip>
            </a:pPr>
            <a:r>
              <a:rPr lang="de-DE" dirty="0" smtClean="0">
                <a:latin typeface="Frutiger LT Com 45 Light" pitchFamily="-106" charset="0"/>
              </a:rPr>
              <a:t>Teilnehmer starten mit gemeinsamem Basiswissen in die Diskussion </a:t>
            </a:r>
          </a:p>
          <a:p>
            <a:pPr marL="179388" indent="-179388" eaLnBrk="1" hangingPunct="1">
              <a:spcBef>
                <a:spcPct val="0"/>
              </a:spcBef>
            </a:pPr>
            <a:endParaRPr lang="de-DE" dirty="0" smtClean="0">
              <a:latin typeface="Frutiger LT Com 45 Light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Bild 3" descr="Logo_BürgerForu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1388" y="5978525"/>
            <a:ext cx="13319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hteck 2"/>
          <p:cNvSpPr/>
          <p:nvPr/>
        </p:nvSpPr>
        <p:spPr>
          <a:xfrm>
            <a:off x="7272338" y="960438"/>
            <a:ext cx="1871662" cy="4824412"/>
          </a:xfrm>
          <a:prstGeom prst="rect">
            <a:avLst/>
          </a:prstGeom>
          <a:solidFill>
            <a:srgbClr val="0043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39" y="958613"/>
            <a:ext cx="7070285" cy="5070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Phase II : Auftaktwerkstatt 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Die Teilnehmer erarbeiten erste Vorschläge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2700338" y="2160588"/>
            <a:ext cx="8242300" cy="3582987"/>
          </a:xfrm>
        </p:spPr>
        <p:txBody>
          <a:bodyPr/>
          <a:lstStyle/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Eintägige Präsenzveranstaltung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mit 100 bis 400 Teilnehmern</a:t>
            </a:r>
          </a:p>
          <a:p>
            <a:pPr marL="179388" indent="-179388" eaLnBrk="1" hangingPunct="1">
              <a:spcBef>
                <a:spcPct val="0"/>
              </a:spcBef>
            </a:pP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</a:pPr>
            <a:r>
              <a:rPr lang="de-DE" sz="1600" dirty="0" smtClean="0">
                <a:solidFill>
                  <a:srgbClr val="006DB0"/>
                </a:solidFill>
                <a:latin typeface="Frutiger LT Com 65 Bold" pitchFamily="-106" charset="0"/>
              </a:rPr>
              <a:t>World Café als Methode</a:t>
            </a:r>
            <a:endParaRPr lang="de-DE" sz="1600" dirty="0" smtClean="0"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Teilnehmer lernen sich kennen und entwickeln erste Vorschläge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Experten können befragt werden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TOP 3 Vorschläge werden in die Online-Plattform übertragen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Bürgerredakteure werden gewählt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Persönliches kennenlernen schafft Vertrauen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und motiviert zum Mitwirken 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Bürgerredakteure halten die Diskussion weiterhin aufrecht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TOP 3 Vorschläge als erstes Ergebnis</a:t>
            </a:r>
          </a:p>
          <a:p>
            <a:pPr marL="179388" indent="-179388" eaLnBrk="1" hangingPunct="1">
              <a:spcBef>
                <a:spcPct val="0"/>
              </a:spcBef>
            </a:pPr>
            <a:endParaRPr lang="de-DE" dirty="0" smtClean="0">
              <a:latin typeface="Frutiger LT Com 45 Light" pitchFamily="-106" charset="0"/>
            </a:endParaRPr>
          </a:p>
        </p:txBody>
      </p:sp>
      <p:pic>
        <p:nvPicPr>
          <p:cNvPr id="19460" name="Bild 10" descr="Sprechblase0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0" y="4511675"/>
            <a:ext cx="13350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 rot="343586">
            <a:off x="1182688" y="4899025"/>
            <a:ext cx="1166812" cy="3079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de-DE" sz="2000">
                <a:solidFill>
                  <a:schemeClr val="bg1"/>
                </a:solidFill>
                <a:latin typeface="Frutiger LT Com 65 Bold" pitchFamily="-106" charset="0"/>
              </a:rPr>
              <a:t>Wozu?</a:t>
            </a:r>
          </a:p>
        </p:txBody>
      </p:sp>
      <p:pic>
        <p:nvPicPr>
          <p:cNvPr id="19462" name="Bild 12" descr="Sprechblase0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950" y="3165475"/>
            <a:ext cx="15287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13"/>
          <p:cNvSpPr txBox="1"/>
          <p:nvPr/>
        </p:nvSpPr>
        <p:spPr>
          <a:xfrm rot="156637">
            <a:off x="887413" y="3603625"/>
            <a:ext cx="719137" cy="3683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de-DE" sz="2400">
                <a:solidFill>
                  <a:schemeClr val="bg1"/>
                </a:solidFill>
                <a:latin typeface="Frutiger LT Com 65 Bold" pitchFamily="-106" charset="0"/>
              </a:rPr>
              <a:t>Wie?</a:t>
            </a:r>
          </a:p>
        </p:txBody>
      </p:sp>
      <p:pic>
        <p:nvPicPr>
          <p:cNvPr id="19464" name="Bild 14" descr="Sprechblase0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0" y="2160588"/>
            <a:ext cx="1155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feld 15"/>
          <p:cNvSpPr txBox="1"/>
          <p:nvPr/>
        </p:nvSpPr>
        <p:spPr>
          <a:xfrm rot="21250817">
            <a:off x="1425575" y="2370138"/>
            <a:ext cx="500063" cy="738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Was/</a:t>
            </a:r>
            <a:b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</a:br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Wer?</a:t>
            </a:r>
          </a:p>
          <a:p>
            <a:endParaRPr lang="de-DE" sz="1600">
              <a:solidFill>
                <a:schemeClr val="bg1"/>
              </a:solidFill>
              <a:latin typeface="Frutiger LT Com 65 Bold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6688138" y="960438"/>
            <a:ext cx="2455862" cy="4824412"/>
          </a:xfrm>
          <a:prstGeom prst="rect">
            <a:avLst/>
          </a:prstGeom>
          <a:solidFill>
            <a:srgbClr val="0043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20483" name="Bild 3" descr="Logo_BürgerForu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1388" y="5978525"/>
            <a:ext cx="13319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Bild 4" descr="Versammlu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64" y="963141"/>
            <a:ext cx="7241274" cy="482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/>
          <p:cNvSpPr>
            <a:spLocks noGrp="1"/>
          </p:cNvSpPr>
          <p:nvPr>
            <p:ph type="title"/>
          </p:nvPr>
        </p:nvSpPr>
        <p:spPr>
          <a:xfrm>
            <a:off x="457200" y="1185863"/>
            <a:ext cx="8229600" cy="554037"/>
          </a:xfrm>
        </p:spPr>
        <p:txBody>
          <a:bodyPr/>
          <a:lstStyle/>
          <a:p>
            <a:pPr eaLnBrk="1" hangingPunct="1"/>
            <a:r>
              <a:rPr lang="de-DE" dirty="0" smtClean="0">
                <a:latin typeface="Frutiger LT Com 65 Bold" pitchFamily="-106" charset="0"/>
              </a:rPr>
              <a:t>Phase III: Online-Werkstatt  </a:t>
            </a:r>
            <a:br>
              <a:rPr lang="de-DE" dirty="0" smtClean="0">
                <a:latin typeface="Frutiger LT Com 65 Bold" pitchFamily="-106" charset="0"/>
              </a:rPr>
            </a:br>
            <a:r>
              <a:rPr lang="de-DE" sz="1600" dirty="0" smtClean="0">
                <a:latin typeface="Frutiger LT Com 65 Bold" pitchFamily="-106" charset="0"/>
              </a:rPr>
              <a:t>Vorschläge werden diskutiert, weiterentwickelt und ausformuliert</a:t>
            </a:r>
          </a:p>
        </p:txBody>
      </p:sp>
      <p:sp>
        <p:nvSpPr>
          <p:cNvPr id="21507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2700338" y="2160588"/>
            <a:ext cx="8242300" cy="3582987"/>
          </a:xfrm>
        </p:spPr>
        <p:txBody>
          <a:bodyPr/>
          <a:lstStyle/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Teilnehmer (und Öffentlichkeit) diskutieren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auf einer Online-Plattform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</a:pPr>
            <a:r>
              <a:rPr lang="de-DE" sz="1600" dirty="0" smtClean="0">
                <a:solidFill>
                  <a:srgbClr val="006DB0"/>
                </a:solidFill>
                <a:latin typeface="Frutiger LT Com 65 Bold" pitchFamily="-106" charset="0"/>
              </a:rPr>
              <a:t>Moderierte Online-Diskussion</a:t>
            </a:r>
            <a:endParaRPr lang="de-DE" sz="1600" dirty="0" smtClean="0">
              <a:latin typeface="Frutiger LT Com 45 Light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Teilnehmer entwickeln ihre Vorschläge aus </a:t>
            </a:r>
            <a:br>
              <a:rPr lang="de-DE" dirty="0" smtClean="0">
                <a:latin typeface="Frutiger LT Com 45 Light" pitchFamily="-106" charset="0"/>
              </a:rPr>
            </a:br>
            <a:r>
              <a:rPr lang="de-DE" dirty="0" smtClean="0">
                <a:latin typeface="Frutiger LT Com 45 Light" pitchFamily="-106" charset="0"/>
              </a:rPr>
              <a:t>der Auftaktwerkstatt online weiter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Gewählte Bürgerredakteure moderieren und bearbeiten die Texte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Jeder Teilnehmer kann kommentieren und bewerten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Abstimmungen strukturieren die Diskussion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sz="1600" dirty="0" smtClean="0">
              <a:solidFill>
                <a:srgbClr val="006DB0"/>
              </a:solidFill>
              <a:latin typeface="Frutiger LT Com 65 Bold" pitchFamily="-106" charset="0"/>
            </a:endParaRP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Online-Werkstatt ist unabhängig von Zeit und Ort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Beteiligung der Öffentlichkeit erhöht Legitimität des Prozesses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de-DE" dirty="0" smtClean="0">
                <a:latin typeface="Frutiger LT Com 45 Light" pitchFamily="-106" charset="0"/>
              </a:rPr>
              <a:t>Mehrwöchige Arbeit  erhöht die Qualität der Vorschläge</a:t>
            </a:r>
          </a:p>
          <a:p>
            <a:pPr marL="179388" indent="-179388" eaLnBrk="1" hangingPunct="1">
              <a:spcBef>
                <a:spcPct val="0"/>
              </a:spcBef>
              <a:buFontTx/>
              <a:buBlip>
                <a:blip r:embed="rId2"/>
              </a:buBlip>
            </a:pPr>
            <a:endParaRPr lang="de-DE" dirty="0" smtClean="0">
              <a:latin typeface="Frutiger LT Com 45 Light" pitchFamily="-106" charset="0"/>
            </a:endParaRPr>
          </a:p>
        </p:txBody>
      </p:sp>
      <p:pic>
        <p:nvPicPr>
          <p:cNvPr id="21508" name="Bild 10" descr="Sprechblase0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0" y="4511675"/>
            <a:ext cx="13350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 rot="343586">
            <a:off x="1182688" y="4899025"/>
            <a:ext cx="1166812" cy="3079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de-DE" sz="2000">
                <a:solidFill>
                  <a:schemeClr val="bg1"/>
                </a:solidFill>
                <a:latin typeface="Frutiger LT Com 65 Bold" pitchFamily="-106" charset="0"/>
              </a:rPr>
              <a:t>Wozu?</a:t>
            </a:r>
          </a:p>
        </p:txBody>
      </p:sp>
      <p:pic>
        <p:nvPicPr>
          <p:cNvPr id="21510" name="Bild 12" descr="Sprechblase0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950" y="3165475"/>
            <a:ext cx="15287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feld 13"/>
          <p:cNvSpPr txBox="1"/>
          <p:nvPr/>
        </p:nvSpPr>
        <p:spPr>
          <a:xfrm rot="156637">
            <a:off x="887413" y="3603625"/>
            <a:ext cx="719137" cy="3683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de-DE" sz="2400">
                <a:solidFill>
                  <a:schemeClr val="bg1"/>
                </a:solidFill>
                <a:latin typeface="Frutiger LT Com 65 Bold" pitchFamily="-106" charset="0"/>
              </a:rPr>
              <a:t>Wie?</a:t>
            </a:r>
          </a:p>
        </p:txBody>
      </p:sp>
      <p:pic>
        <p:nvPicPr>
          <p:cNvPr id="21512" name="Bild 14" descr="Sprechblase0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0" y="2160588"/>
            <a:ext cx="1155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feld 15"/>
          <p:cNvSpPr txBox="1"/>
          <p:nvPr/>
        </p:nvSpPr>
        <p:spPr>
          <a:xfrm rot="21250817">
            <a:off x="1425575" y="2370138"/>
            <a:ext cx="500063" cy="738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Was/</a:t>
            </a:r>
            <a:b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</a:br>
            <a:r>
              <a:rPr lang="de-DE" sz="1600">
                <a:solidFill>
                  <a:schemeClr val="bg1"/>
                </a:solidFill>
                <a:latin typeface="Frutiger LT Com 65 Bold" pitchFamily="-106" charset="0"/>
              </a:rPr>
              <a:t>Wer?</a:t>
            </a:r>
          </a:p>
          <a:p>
            <a:endParaRPr lang="de-DE" sz="1600">
              <a:solidFill>
                <a:schemeClr val="bg1"/>
              </a:solidFill>
              <a:latin typeface="Frutiger LT Com 65 Bold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kern="1200" cap="none" spc="0" normalizeH="0" baseline="0" noProof="0" dirty="0" smtClean="0">
            <a:ln>
              <a:noFill/>
            </a:ln>
            <a:solidFill>
              <a:srgbClr val="0C3F72"/>
            </a:solidFill>
            <a:effectLst/>
            <a:uLnTx/>
            <a:uFillTx/>
            <a:latin typeface="Frutiger LT Com 65 Bold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Microsoft Office PowerPoint</Application>
  <PresentationFormat>Bildschirmpräsentation (4:3)</PresentationFormat>
  <Paragraphs>102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ＭＳ Ｐゴシック</vt:lpstr>
      <vt:lpstr>Arial</vt:lpstr>
      <vt:lpstr>Calibri</vt:lpstr>
      <vt:lpstr>Frutiger LT Com 45 Light</vt:lpstr>
      <vt:lpstr>Frutiger LT Com 65 Bold</vt:lpstr>
      <vt:lpstr>Lucida Grande</vt:lpstr>
      <vt:lpstr>Office-Design</vt:lpstr>
      <vt:lpstr>PowerPoint-Präsentation</vt:lpstr>
      <vt:lpstr>Das BürgerForum Ein Format für hochwertige Bürgerbeteiligung</vt:lpstr>
      <vt:lpstr>Wozu?  Anwendungsfelder und Einsatzgebiete eines BürgerForums</vt:lpstr>
      <vt:lpstr>Wie läuft ein BürgerForum ab? Das Wichtigste auf einen Blick!</vt:lpstr>
      <vt:lpstr>Phase I : Einladung und Information  Die Teilnehmer für das BürgerForum werden gefunden und über das Thema informiert</vt:lpstr>
      <vt:lpstr>PowerPoint-Präsentation</vt:lpstr>
      <vt:lpstr>Phase II : Auftaktwerkstatt  Die Teilnehmer erarbeiten erste Vorschläge</vt:lpstr>
      <vt:lpstr>PowerPoint-Präsentation</vt:lpstr>
      <vt:lpstr>Phase III: Online-Werkstatt   Vorschläge werden diskutiert, weiterentwickelt und ausformuliert</vt:lpstr>
      <vt:lpstr>PowerPoint-Präsentation</vt:lpstr>
      <vt:lpstr>Phase IV: Ergebniswerkstatt  Das Bürgerprogramm wird den Initiatoren vorgestellt</vt:lpstr>
      <vt:lpstr>PowerPoint-Präsentation</vt:lpstr>
      <vt:lpstr>Weitere Informationen und Kontakt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Ina Friedrich</dc:creator>
  <cp:lastModifiedBy>Bussieweke, Marita, ST-ZD</cp:lastModifiedBy>
  <cp:revision>139</cp:revision>
  <dcterms:created xsi:type="dcterms:W3CDTF">2013-06-06T15:38:46Z</dcterms:created>
  <dcterms:modified xsi:type="dcterms:W3CDTF">2014-12-11T15:15:49Z</dcterms:modified>
</cp:coreProperties>
</file>