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57" r:id="rId2"/>
    <p:sldId id="279" r:id="rId3"/>
    <p:sldId id="314" r:id="rId4"/>
    <p:sldId id="318" r:id="rId5"/>
    <p:sldId id="322" r:id="rId6"/>
    <p:sldId id="323" r:id="rId7"/>
    <p:sldId id="315" r:id="rId8"/>
    <p:sldId id="339" r:id="rId9"/>
    <p:sldId id="319" r:id="rId10"/>
    <p:sldId id="321" r:id="rId11"/>
    <p:sldId id="324" r:id="rId12"/>
    <p:sldId id="325" r:id="rId13"/>
    <p:sldId id="326" r:id="rId14"/>
    <p:sldId id="338" r:id="rId15"/>
    <p:sldId id="327" r:id="rId16"/>
    <p:sldId id="311" r:id="rId17"/>
    <p:sldId id="320" r:id="rId18"/>
    <p:sldId id="328" r:id="rId19"/>
    <p:sldId id="336" r:id="rId20"/>
    <p:sldId id="329" r:id="rId21"/>
    <p:sldId id="330" r:id="rId22"/>
    <p:sldId id="331" r:id="rId23"/>
    <p:sldId id="292" r:id="rId24"/>
    <p:sldId id="305" r:id="rId25"/>
    <p:sldId id="306" r:id="rId26"/>
    <p:sldId id="307" r:id="rId27"/>
    <p:sldId id="308" r:id="rId28"/>
    <p:sldId id="337" r:id="rId29"/>
    <p:sldId id="299" r:id="rId30"/>
    <p:sldId id="333" r:id="rId31"/>
  </p:sldIdLst>
  <p:sldSz cx="9144000" cy="6858000" type="screen4x3"/>
  <p:notesSz cx="6797675" cy="9926638"/>
  <p:defaultTextStyle>
    <a:defPPr>
      <a:defRPr lang="de-DE"/>
    </a:defPPr>
    <a:lvl1pPr algn="l" defTabSz="457200" rtl="0" fontAlgn="base">
      <a:spcBef>
        <a:spcPct val="0"/>
      </a:spcBef>
      <a:spcAft>
        <a:spcPct val="0"/>
      </a:spcAft>
      <a:defRPr kern="1200">
        <a:solidFill>
          <a:schemeClr val="tx1"/>
        </a:solidFill>
        <a:latin typeface="Arial" charset="0"/>
        <a:ea typeface="ＭＳ Ｐゴシック" pitchFamily="-106"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6"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6"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6"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6" charset="-128"/>
        <a:cs typeface="+mn-cs"/>
      </a:defRPr>
    </a:lvl5pPr>
    <a:lvl6pPr marL="2286000" algn="l" defTabSz="914400" rtl="0" eaLnBrk="1" latinLnBrk="0" hangingPunct="1">
      <a:defRPr kern="1200">
        <a:solidFill>
          <a:schemeClr val="tx1"/>
        </a:solidFill>
        <a:latin typeface="Arial" charset="0"/>
        <a:ea typeface="ＭＳ Ｐゴシック" pitchFamily="-106" charset="-128"/>
        <a:cs typeface="+mn-cs"/>
      </a:defRPr>
    </a:lvl6pPr>
    <a:lvl7pPr marL="2743200" algn="l" defTabSz="914400" rtl="0" eaLnBrk="1" latinLnBrk="0" hangingPunct="1">
      <a:defRPr kern="1200">
        <a:solidFill>
          <a:schemeClr val="tx1"/>
        </a:solidFill>
        <a:latin typeface="Arial" charset="0"/>
        <a:ea typeface="ＭＳ Ｐゴシック" pitchFamily="-106" charset="-128"/>
        <a:cs typeface="+mn-cs"/>
      </a:defRPr>
    </a:lvl7pPr>
    <a:lvl8pPr marL="3200400" algn="l" defTabSz="914400" rtl="0" eaLnBrk="1" latinLnBrk="0" hangingPunct="1">
      <a:defRPr kern="1200">
        <a:solidFill>
          <a:schemeClr val="tx1"/>
        </a:solidFill>
        <a:latin typeface="Arial" charset="0"/>
        <a:ea typeface="ＭＳ Ｐゴシック" pitchFamily="-106" charset="-128"/>
        <a:cs typeface="+mn-cs"/>
      </a:defRPr>
    </a:lvl8pPr>
    <a:lvl9pPr marL="3657600" algn="l" defTabSz="914400" rtl="0" eaLnBrk="1" latinLnBrk="0" hangingPunct="1">
      <a:defRPr kern="1200">
        <a:solidFill>
          <a:schemeClr val="tx1"/>
        </a:solidFill>
        <a:latin typeface="Arial" charset="0"/>
        <a:ea typeface="ＭＳ Ｐゴシック" pitchFamily="-106" charset="-128"/>
        <a:cs typeface="+mn-cs"/>
      </a:defRPr>
    </a:lvl9pPr>
  </p:defaultTextStyle>
  <p:extLst>
    <p:ext uri="{EFAFB233-063F-42B5-8137-9DF3F51BA10A}">
      <p15:sldGuideLst xmlns:p15="http://schemas.microsoft.com/office/powerpoint/2012/main">
        <p15:guide id="1" orient="horz" pos="1501">
          <p15:clr>
            <a:srgbClr val="A4A3A4"/>
          </p15:clr>
        </p15:guide>
        <p15:guide id="2" pos="5304">
          <p15:clr>
            <a:srgbClr val="A4A3A4"/>
          </p15:clr>
        </p15:guide>
        <p15:guide id="3" orient="horz" pos="2303">
          <p15:clr>
            <a:srgbClr val="A4A3A4"/>
          </p15:clr>
        </p15:guide>
        <p15:guide id="4" pos="55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DF6"/>
    <a:srgbClr val="004380"/>
    <a:srgbClr val="006DB0"/>
    <a:srgbClr val="2D80B8"/>
    <a:srgbClr val="6F9FCB"/>
    <a:srgbClr val="000000"/>
    <a:srgbClr val="0C64A1"/>
    <a:srgbClr val="002D5B"/>
    <a:srgbClr val="0C3F72"/>
    <a:srgbClr val="5FA0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5" autoAdjust="0"/>
    <p:restoredTop sz="73514" autoAdjust="0"/>
  </p:normalViewPr>
  <p:slideViewPr>
    <p:cSldViewPr snapToGrid="0" snapToObjects="1">
      <p:cViewPr varScale="1">
        <p:scale>
          <a:sx n="82" d="100"/>
          <a:sy n="82" d="100"/>
        </p:scale>
        <p:origin x="2508" y="84"/>
      </p:cViewPr>
      <p:guideLst>
        <p:guide orient="horz" pos="1501"/>
        <p:guide pos="5304"/>
        <p:guide orient="horz" pos="2303"/>
        <p:guide pos="5512"/>
      </p:guideLst>
    </p:cSldViewPr>
  </p:slideViewPr>
  <p:notesTextViewPr>
    <p:cViewPr>
      <p:scale>
        <a:sx n="100" d="100"/>
        <a:sy n="100" d="100"/>
      </p:scale>
      <p:origin x="0" y="0"/>
    </p:cViewPr>
  </p:notesTextViewPr>
  <p:sorterViewPr>
    <p:cViewPr>
      <p:scale>
        <a:sx n="180" d="100"/>
        <a:sy n="180" d="100"/>
      </p:scale>
      <p:origin x="0" y="-18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835F02-B6F1-6B47-8ACB-92D03A012710}" type="doc">
      <dgm:prSet loTypeId="urn:microsoft.com/office/officeart/2005/8/layout/chevron1" loCatId="process" qsTypeId="urn:microsoft.com/office/officeart/2005/8/quickstyle/simple5" qsCatId="simple" csTypeId="urn:microsoft.com/office/officeart/2005/8/colors/accent1_2" csCatId="accent1" phldr="1"/>
      <dgm:spPr/>
    </dgm:pt>
    <dgm:pt modelId="{BBB0D7FB-7A39-A24C-A922-34D3BC3F48C7}">
      <dgm:prSet phldrT="[Text]" custT="1"/>
      <dgm:spPr>
        <a:solidFill>
          <a:srgbClr val="006DB0"/>
        </a:solidFill>
        <a:ln cap="rnd">
          <a:noFill/>
        </a:ln>
        <a:effectLst/>
        <a:scene3d>
          <a:camera prst="orthographicFront">
            <a:rot lat="0" lon="0" rev="0"/>
          </a:camera>
          <a:lightRig rig="threePt" dir="t">
            <a:rot lat="0" lon="0" rev="1200000"/>
          </a:lightRig>
        </a:scene3d>
        <a:sp3d/>
      </dgm:spPr>
      <dgm:t>
        <a:bodyPr/>
        <a:lstStyle/>
        <a:p>
          <a:endParaRPr lang="de-DE" sz="1600" b="0" i="0" dirty="0" smtClean="0">
            <a:latin typeface="Frutiger LT Com 65 Bold"/>
            <a:cs typeface="Frutiger LT Com 65 Bold"/>
          </a:endParaRPr>
        </a:p>
        <a:p>
          <a:r>
            <a:rPr lang="de-DE" sz="1600" b="0" i="0" dirty="0" smtClean="0">
              <a:latin typeface="Frutiger LT Com 65 Bold"/>
              <a:cs typeface="Frutiger LT Com 65 Bold"/>
            </a:rPr>
            <a:t>Phase III: </a:t>
          </a:r>
          <a:r>
            <a:rPr lang="de-DE" sz="1600" b="0" i="0" dirty="0" smtClean="0">
              <a:latin typeface="Frutiger LT Com 65 Bold"/>
              <a:cs typeface="Frutiger LT Com 65 Bold"/>
            </a:rPr>
            <a:t>Online-Werkstatt</a:t>
          </a:r>
          <a:r>
            <a:rPr lang="de-DE" sz="1600" b="0" i="0" dirty="0" smtClean="0">
              <a:latin typeface="Frutiger LT Com 65 Bold"/>
              <a:cs typeface="Frutiger LT Com 65 Bold"/>
            </a:rPr>
            <a:t/>
          </a:r>
          <a:br>
            <a:rPr lang="de-DE" sz="1600" b="0" i="0" dirty="0" smtClean="0">
              <a:latin typeface="Frutiger LT Com 65 Bold"/>
              <a:cs typeface="Frutiger LT Com 65 Bold"/>
            </a:rPr>
          </a:br>
          <a:endParaRPr lang="de-DE" sz="1600" b="0" i="0" dirty="0" smtClean="0">
            <a:latin typeface="Frutiger LT Com 65 Bold"/>
            <a:cs typeface="Frutiger LT Com 65 Bold"/>
          </a:endParaRPr>
        </a:p>
      </dgm:t>
    </dgm:pt>
    <dgm:pt modelId="{D2E265CE-2DDF-5B48-8B42-043A255F2275}" type="sibTrans" cxnId="{FF9F3A7A-A1B1-8447-B3D0-34E382092D22}">
      <dgm:prSet/>
      <dgm:spPr/>
      <dgm:t>
        <a:bodyPr/>
        <a:lstStyle/>
        <a:p>
          <a:endParaRPr lang="de-DE"/>
        </a:p>
      </dgm:t>
    </dgm:pt>
    <dgm:pt modelId="{1E51BBD0-E183-424B-8847-35C8A20FB726}" type="parTrans" cxnId="{FF9F3A7A-A1B1-8447-B3D0-34E382092D22}">
      <dgm:prSet/>
      <dgm:spPr/>
      <dgm:t>
        <a:bodyPr/>
        <a:lstStyle/>
        <a:p>
          <a:endParaRPr lang="de-DE"/>
        </a:p>
      </dgm:t>
    </dgm:pt>
    <dgm:pt modelId="{A442B873-170B-9C48-8C06-E3BFA096F875}">
      <dgm:prSet phldrT="[Text]" custT="1"/>
      <dgm:spPr>
        <a:solidFill>
          <a:srgbClr val="006DB0"/>
        </a:solidFill>
        <a:effectLst/>
        <a:scene3d>
          <a:camera prst="orthographicFront">
            <a:rot lat="0" lon="0" rev="0"/>
          </a:camera>
          <a:lightRig rig="threePt" dir="t">
            <a:rot lat="0" lon="0" rev="1200000"/>
          </a:lightRig>
        </a:scene3d>
        <a:sp3d/>
      </dgm:spPr>
      <dgm:t>
        <a:bodyPr anchor="ctr" anchorCtr="1"/>
        <a:lstStyle/>
        <a:p>
          <a:r>
            <a:rPr lang="de-DE" sz="1600" b="0" i="0" dirty="0" smtClean="0">
              <a:latin typeface="Frutiger LT Com 65 Bold"/>
              <a:cs typeface="Frutiger LT Com 65 Bold"/>
            </a:rPr>
            <a:t>Phase II: Auftakt-</a:t>
          </a:r>
          <a:r>
            <a:rPr lang="de-DE" sz="1600" b="0" i="0" dirty="0" err="1" smtClean="0">
              <a:latin typeface="Frutiger LT Com 65 Bold"/>
              <a:cs typeface="Frutiger LT Com 65 Bold"/>
            </a:rPr>
            <a:t>werkstatt</a:t>
          </a:r>
          <a:endParaRPr lang="de-DE" sz="1600" b="0" i="0" dirty="0" smtClean="0">
            <a:latin typeface="Frutiger LT Com 65 Bold"/>
            <a:cs typeface="Frutiger LT Com 65 Bold"/>
          </a:endParaRPr>
        </a:p>
      </dgm:t>
    </dgm:pt>
    <dgm:pt modelId="{5ACA3503-B749-914A-B9C0-3DAB5C7B3A97}" type="sibTrans" cxnId="{C300AA1E-E6B7-FD4B-9DFB-188711D8F5AB}">
      <dgm:prSet/>
      <dgm:spPr/>
      <dgm:t>
        <a:bodyPr/>
        <a:lstStyle/>
        <a:p>
          <a:endParaRPr lang="de-DE"/>
        </a:p>
      </dgm:t>
    </dgm:pt>
    <dgm:pt modelId="{EB1F0709-88E1-4248-A386-14847A583082}" type="parTrans" cxnId="{C300AA1E-E6B7-FD4B-9DFB-188711D8F5AB}">
      <dgm:prSet/>
      <dgm:spPr/>
      <dgm:t>
        <a:bodyPr/>
        <a:lstStyle/>
        <a:p>
          <a:endParaRPr lang="de-DE"/>
        </a:p>
      </dgm:t>
    </dgm:pt>
    <dgm:pt modelId="{5A35670B-28DE-4741-828A-8E91E49C441A}">
      <dgm:prSet phldrT="[Text]" custT="1"/>
      <dgm:spPr>
        <a:solidFill>
          <a:srgbClr val="006DB0"/>
        </a:solidFill>
        <a:effectLst/>
        <a:scene3d>
          <a:camera prst="orthographicFront">
            <a:rot lat="0" lon="0" rev="0"/>
          </a:camera>
          <a:lightRig rig="threePt" dir="t">
            <a:rot lat="0" lon="0" rev="1200000"/>
          </a:lightRig>
        </a:scene3d>
        <a:sp3d/>
      </dgm:spPr>
      <dgm:t>
        <a:bodyPr/>
        <a:lstStyle/>
        <a:p>
          <a:r>
            <a:rPr lang="de-DE" sz="1600" b="0" i="0" dirty="0" smtClean="0">
              <a:latin typeface="Frutiger LT Com 65 Bold"/>
              <a:cs typeface="Frutiger LT Com 65 Bold"/>
            </a:rPr>
            <a:t>Phase I: Einladung/ Information</a:t>
          </a:r>
        </a:p>
      </dgm:t>
    </dgm:pt>
    <dgm:pt modelId="{AD8C28C6-B5FB-BA40-BC19-3E8CD374F7D4}" type="sibTrans" cxnId="{9CAE76C4-04F8-8842-A89B-94C28C7F28A6}">
      <dgm:prSet/>
      <dgm:spPr/>
      <dgm:t>
        <a:bodyPr/>
        <a:lstStyle/>
        <a:p>
          <a:endParaRPr lang="de-DE"/>
        </a:p>
      </dgm:t>
    </dgm:pt>
    <dgm:pt modelId="{6453476D-FC30-8645-BD99-9609C24C3467}" type="parTrans" cxnId="{9CAE76C4-04F8-8842-A89B-94C28C7F28A6}">
      <dgm:prSet/>
      <dgm:spPr/>
      <dgm:t>
        <a:bodyPr/>
        <a:lstStyle/>
        <a:p>
          <a:endParaRPr lang="de-DE"/>
        </a:p>
      </dgm:t>
    </dgm:pt>
    <dgm:pt modelId="{B3CDA41F-5942-4E8A-85A9-72E8DF804EDA}">
      <dgm:prSet phldrT="[Text]" custT="1"/>
      <dgm:spPr>
        <a:solidFill>
          <a:srgbClr val="006DB0"/>
        </a:solidFill>
        <a:ln cap="rnd">
          <a:noFill/>
        </a:ln>
        <a:effectLst/>
        <a:scene3d>
          <a:camera prst="orthographicFront">
            <a:rot lat="0" lon="0" rev="0"/>
          </a:camera>
          <a:lightRig rig="threePt" dir="t">
            <a:rot lat="0" lon="0" rev="1200000"/>
          </a:lightRig>
        </a:scene3d>
        <a:sp3d/>
      </dgm:spPr>
      <dgm:t>
        <a:bodyPr/>
        <a:lstStyle/>
        <a:p>
          <a:r>
            <a:rPr lang="de-DE" sz="1600" b="0" i="0" dirty="0" smtClean="0">
              <a:latin typeface="Frutiger LT Com 65 Bold"/>
              <a:cs typeface="Frutiger LT Com 65 Bold"/>
            </a:rPr>
            <a:t>Phase IV: Ergebnis-</a:t>
          </a:r>
          <a:r>
            <a:rPr lang="de-DE" sz="1600" b="0" i="0" dirty="0" err="1" smtClean="0">
              <a:latin typeface="Frutiger LT Com 65 Bold"/>
              <a:cs typeface="Frutiger LT Com 65 Bold"/>
            </a:rPr>
            <a:t>werkstatt</a:t>
          </a:r>
          <a:endParaRPr lang="de-DE" sz="1600" b="0" i="0" dirty="0" smtClean="0">
            <a:latin typeface="Frutiger LT Com 65 Bold"/>
            <a:cs typeface="Frutiger LT Com 65 Bold"/>
          </a:endParaRPr>
        </a:p>
      </dgm:t>
    </dgm:pt>
    <dgm:pt modelId="{1BD57776-BBD9-4DBB-BB69-81540850F31D}" type="parTrans" cxnId="{38914E0B-311A-41DB-BD73-4D0DE76F03C6}">
      <dgm:prSet/>
      <dgm:spPr/>
      <dgm:t>
        <a:bodyPr/>
        <a:lstStyle/>
        <a:p>
          <a:endParaRPr lang="de-DE"/>
        </a:p>
      </dgm:t>
    </dgm:pt>
    <dgm:pt modelId="{9A6B1BC2-7CA4-4666-B4ED-C2FF05E5AF02}" type="sibTrans" cxnId="{38914E0B-311A-41DB-BD73-4D0DE76F03C6}">
      <dgm:prSet/>
      <dgm:spPr/>
      <dgm:t>
        <a:bodyPr/>
        <a:lstStyle/>
        <a:p>
          <a:endParaRPr lang="de-DE"/>
        </a:p>
      </dgm:t>
    </dgm:pt>
    <dgm:pt modelId="{C829B668-D0EA-114C-A710-F33AB09CE6AF}" type="pres">
      <dgm:prSet presAssocID="{91835F02-B6F1-6B47-8ACB-92D03A012710}" presName="Name0" presStyleCnt="0">
        <dgm:presLayoutVars>
          <dgm:dir/>
          <dgm:animLvl val="lvl"/>
          <dgm:resizeHandles val="exact"/>
        </dgm:presLayoutVars>
      </dgm:prSet>
      <dgm:spPr/>
    </dgm:pt>
    <dgm:pt modelId="{BF960491-420B-C449-833A-A24641AC2F76}" type="pres">
      <dgm:prSet presAssocID="{5A35670B-28DE-4741-828A-8E91E49C441A}" presName="parTxOnly" presStyleLbl="node1" presStyleIdx="0" presStyleCnt="4">
        <dgm:presLayoutVars>
          <dgm:chMax val="0"/>
          <dgm:chPref val="0"/>
          <dgm:bulletEnabled val="1"/>
        </dgm:presLayoutVars>
      </dgm:prSet>
      <dgm:spPr/>
      <dgm:t>
        <a:bodyPr/>
        <a:lstStyle/>
        <a:p>
          <a:endParaRPr lang="de-DE"/>
        </a:p>
      </dgm:t>
    </dgm:pt>
    <dgm:pt modelId="{BC9642E0-C21F-A447-957E-754B3CEB0D83}" type="pres">
      <dgm:prSet presAssocID="{AD8C28C6-B5FB-BA40-BC19-3E8CD374F7D4}" presName="parTxOnlySpace" presStyleCnt="0"/>
      <dgm:spPr/>
    </dgm:pt>
    <dgm:pt modelId="{D95E512A-8A83-254F-9110-08B20B49477D}" type="pres">
      <dgm:prSet presAssocID="{A442B873-170B-9C48-8C06-E3BFA096F875}" presName="parTxOnly" presStyleLbl="node1" presStyleIdx="1" presStyleCnt="4">
        <dgm:presLayoutVars>
          <dgm:chMax val="0"/>
          <dgm:chPref val="0"/>
          <dgm:bulletEnabled val="1"/>
        </dgm:presLayoutVars>
      </dgm:prSet>
      <dgm:spPr/>
      <dgm:t>
        <a:bodyPr/>
        <a:lstStyle/>
        <a:p>
          <a:endParaRPr lang="de-DE"/>
        </a:p>
      </dgm:t>
    </dgm:pt>
    <dgm:pt modelId="{3A102986-6034-8447-B159-2C5D80040398}" type="pres">
      <dgm:prSet presAssocID="{5ACA3503-B749-914A-B9C0-3DAB5C7B3A97}" presName="parTxOnlySpace" presStyleCnt="0"/>
      <dgm:spPr/>
    </dgm:pt>
    <dgm:pt modelId="{7665E2B2-E353-BB4F-BFCC-92B64DAD5774}" type="pres">
      <dgm:prSet presAssocID="{BBB0D7FB-7A39-A24C-A922-34D3BC3F48C7}" presName="parTxOnly" presStyleLbl="node1" presStyleIdx="2" presStyleCnt="4" custLinFactNeighborX="821" custLinFactNeighborY="-1299">
        <dgm:presLayoutVars>
          <dgm:chMax val="0"/>
          <dgm:chPref val="0"/>
          <dgm:bulletEnabled val="1"/>
        </dgm:presLayoutVars>
      </dgm:prSet>
      <dgm:spPr/>
      <dgm:t>
        <a:bodyPr/>
        <a:lstStyle/>
        <a:p>
          <a:endParaRPr lang="de-DE"/>
        </a:p>
      </dgm:t>
    </dgm:pt>
    <dgm:pt modelId="{74CC51BD-69E0-4576-A792-BAFFF801BCDA}" type="pres">
      <dgm:prSet presAssocID="{D2E265CE-2DDF-5B48-8B42-043A255F2275}" presName="parTxOnlySpace" presStyleCnt="0"/>
      <dgm:spPr/>
    </dgm:pt>
    <dgm:pt modelId="{788C6A53-2D00-4870-B67D-ADB6F2B6BAE3}" type="pres">
      <dgm:prSet presAssocID="{B3CDA41F-5942-4E8A-85A9-72E8DF804EDA}" presName="parTxOnly" presStyleLbl="node1" presStyleIdx="3" presStyleCnt="4">
        <dgm:presLayoutVars>
          <dgm:chMax val="0"/>
          <dgm:chPref val="0"/>
          <dgm:bulletEnabled val="1"/>
        </dgm:presLayoutVars>
      </dgm:prSet>
      <dgm:spPr/>
      <dgm:t>
        <a:bodyPr/>
        <a:lstStyle/>
        <a:p>
          <a:endParaRPr lang="de-DE"/>
        </a:p>
      </dgm:t>
    </dgm:pt>
  </dgm:ptLst>
  <dgm:cxnLst>
    <dgm:cxn modelId="{9CAE76C4-04F8-8842-A89B-94C28C7F28A6}" srcId="{91835F02-B6F1-6B47-8ACB-92D03A012710}" destId="{5A35670B-28DE-4741-828A-8E91E49C441A}" srcOrd="0" destOrd="0" parTransId="{6453476D-FC30-8645-BD99-9609C24C3467}" sibTransId="{AD8C28C6-B5FB-BA40-BC19-3E8CD374F7D4}"/>
    <dgm:cxn modelId="{82F9543C-44C0-403D-A501-8CDE69CD6847}" type="presOf" srcId="{91835F02-B6F1-6B47-8ACB-92D03A012710}" destId="{C829B668-D0EA-114C-A710-F33AB09CE6AF}" srcOrd="0" destOrd="0" presId="urn:microsoft.com/office/officeart/2005/8/layout/chevron1"/>
    <dgm:cxn modelId="{FF9F3A7A-A1B1-8447-B3D0-34E382092D22}" srcId="{91835F02-B6F1-6B47-8ACB-92D03A012710}" destId="{BBB0D7FB-7A39-A24C-A922-34D3BC3F48C7}" srcOrd="2" destOrd="0" parTransId="{1E51BBD0-E183-424B-8847-35C8A20FB726}" sibTransId="{D2E265CE-2DDF-5B48-8B42-043A255F2275}"/>
    <dgm:cxn modelId="{C300AA1E-E6B7-FD4B-9DFB-188711D8F5AB}" srcId="{91835F02-B6F1-6B47-8ACB-92D03A012710}" destId="{A442B873-170B-9C48-8C06-E3BFA096F875}" srcOrd="1" destOrd="0" parTransId="{EB1F0709-88E1-4248-A386-14847A583082}" sibTransId="{5ACA3503-B749-914A-B9C0-3DAB5C7B3A97}"/>
    <dgm:cxn modelId="{38914E0B-311A-41DB-BD73-4D0DE76F03C6}" srcId="{91835F02-B6F1-6B47-8ACB-92D03A012710}" destId="{B3CDA41F-5942-4E8A-85A9-72E8DF804EDA}" srcOrd="3" destOrd="0" parTransId="{1BD57776-BBD9-4DBB-BB69-81540850F31D}" sibTransId="{9A6B1BC2-7CA4-4666-B4ED-C2FF05E5AF02}"/>
    <dgm:cxn modelId="{27D9A94E-1E3F-429E-AC95-591A24331728}" type="presOf" srcId="{A442B873-170B-9C48-8C06-E3BFA096F875}" destId="{D95E512A-8A83-254F-9110-08B20B49477D}" srcOrd="0" destOrd="0" presId="urn:microsoft.com/office/officeart/2005/8/layout/chevron1"/>
    <dgm:cxn modelId="{5BD26F95-63B3-491C-B1BB-38FF26EC3AA6}" type="presOf" srcId="{BBB0D7FB-7A39-A24C-A922-34D3BC3F48C7}" destId="{7665E2B2-E353-BB4F-BFCC-92B64DAD5774}" srcOrd="0" destOrd="0" presId="urn:microsoft.com/office/officeart/2005/8/layout/chevron1"/>
    <dgm:cxn modelId="{7BDDC18A-3428-495F-A382-B593DDA90021}" type="presOf" srcId="{B3CDA41F-5942-4E8A-85A9-72E8DF804EDA}" destId="{788C6A53-2D00-4870-B67D-ADB6F2B6BAE3}" srcOrd="0" destOrd="0" presId="urn:microsoft.com/office/officeart/2005/8/layout/chevron1"/>
    <dgm:cxn modelId="{859871FB-38FE-427E-8EAB-2906B22F8EC9}" type="presOf" srcId="{5A35670B-28DE-4741-828A-8E91E49C441A}" destId="{BF960491-420B-C449-833A-A24641AC2F76}" srcOrd="0" destOrd="0" presId="urn:microsoft.com/office/officeart/2005/8/layout/chevron1"/>
    <dgm:cxn modelId="{BC838C93-508B-4FF5-BDBB-BFE8F5DBDEC1}" type="presParOf" srcId="{C829B668-D0EA-114C-A710-F33AB09CE6AF}" destId="{BF960491-420B-C449-833A-A24641AC2F76}" srcOrd="0" destOrd="0" presId="urn:microsoft.com/office/officeart/2005/8/layout/chevron1"/>
    <dgm:cxn modelId="{4AC74FA1-E122-4053-999E-ED8DD05F72E5}" type="presParOf" srcId="{C829B668-D0EA-114C-A710-F33AB09CE6AF}" destId="{BC9642E0-C21F-A447-957E-754B3CEB0D83}" srcOrd="1" destOrd="0" presId="urn:microsoft.com/office/officeart/2005/8/layout/chevron1"/>
    <dgm:cxn modelId="{9A7C6F3B-9142-4F32-B643-C6A9C544AAE5}" type="presParOf" srcId="{C829B668-D0EA-114C-A710-F33AB09CE6AF}" destId="{D95E512A-8A83-254F-9110-08B20B49477D}" srcOrd="2" destOrd="0" presId="urn:microsoft.com/office/officeart/2005/8/layout/chevron1"/>
    <dgm:cxn modelId="{98476B94-2D6F-4EF4-997C-99D71509A24B}" type="presParOf" srcId="{C829B668-D0EA-114C-A710-F33AB09CE6AF}" destId="{3A102986-6034-8447-B159-2C5D80040398}" srcOrd="3" destOrd="0" presId="urn:microsoft.com/office/officeart/2005/8/layout/chevron1"/>
    <dgm:cxn modelId="{FC9B472E-1585-452C-A9FE-135A600151E5}" type="presParOf" srcId="{C829B668-D0EA-114C-A710-F33AB09CE6AF}" destId="{7665E2B2-E353-BB4F-BFCC-92B64DAD5774}" srcOrd="4" destOrd="0" presId="urn:microsoft.com/office/officeart/2005/8/layout/chevron1"/>
    <dgm:cxn modelId="{2E65E092-7E48-47F3-80AB-AA64E1F7C83A}" type="presParOf" srcId="{C829B668-D0EA-114C-A710-F33AB09CE6AF}" destId="{74CC51BD-69E0-4576-A792-BAFFF801BCDA}" srcOrd="5" destOrd="0" presId="urn:microsoft.com/office/officeart/2005/8/layout/chevron1"/>
    <dgm:cxn modelId="{9C873D39-E8F8-41C4-B510-53A482453C7B}" type="presParOf" srcId="{C829B668-D0EA-114C-A710-F33AB09CE6AF}" destId="{788C6A53-2D00-4870-B67D-ADB6F2B6BAE3}" srcOrd="6" destOrd="0" presId="urn:microsoft.com/office/officeart/2005/8/layout/chevro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960491-420B-C449-833A-A24641AC2F76}">
      <dsp:nvSpPr>
        <dsp:cNvPr id="0" name=""/>
        <dsp:cNvSpPr/>
      </dsp:nvSpPr>
      <dsp:spPr>
        <a:xfrm>
          <a:off x="3817" y="44519"/>
          <a:ext cx="2222152" cy="888861"/>
        </a:xfrm>
        <a:prstGeom prst="chevron">
          <a:avLst/>
        </a:prstGeom>
        <a:solidFill>
          <a:srgbClr val="006DB0"/>
        </a:solidFill>
        <a:ln>
          <a:no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de-DE" sz="1600" b="0" i="0" kern="1200" dirty="0" smtClean="0">
              <a:latin typeface="Frutiger LT Com 65 Bold"/>
              <a:cs typeface="Frutiger LT Com 65 Bold"/>
            </a:rPr>
            <a:t>Phase I: Einladung/ Information</a:t>
          </a:r>
        </a:p>
      </dsp:txBody>
      <dsp:txXfrm>
        <a:off x="448248" y="44519"/>
        <a:ext cx="1333291" cy="888861"/>
      </dsp:txXfrm>
    </dsp:sp>
    <dsp:sp modelId="{D95E512A-8A83-254F-9110-08B20B49477D}">
      <dsp:nvSpPr>
        <dsp:cNvPr id="0" name=""/>
        <dsp:cNvSpPr/>
      </dsp:nvSpPr>
      <dsp:spPr>
        <a:xfrm>
          <a:off x="2003754" y="44519"/>
          <a:ext cx="2222152" cy="888861"/>
        </a:xfrm>
        <a:prstGeom prst="chevron">
          <a:avLst/>
        </a:prstGeom>
        <a:solidFill>
          <a:srgbClr val="006DB0"/>
        </a:solidFill>
        <a:ln>
          <a:no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1">
          <a:noAutofit/>
        </a:bodyPr>
        <a:lstStyle/>
        <a:p>
          <a:pPr lvl="0" algn="ctr" defTabSz="711200">
            <a:lnSpc>
              <a:spcPct val="90000"/>
            </a:lnSpc>
            <a:spcBef>
              <a:spcPct val="0"/>
            </a:spcBef>
            <a:spcAft>
              <a:spcPct val="35000"/>
            </a:spcAft>
          </a:pPr>
          <a:r>
            <a:rPr lang="de-DE" sz="1600" b="0" i="0" kern="1200" dirty="0" smtClean="0">
              <a:latin typeface="Frutiger LT Com 65 Bold"/>
              <a:cs typeface="Frutiger LT Com 65 Bold"/>
            </a:rPr>
            <a:t>Phase II: Auftakt-</a:t>
          </a:r>
          <a:r>
            <a:rPr lang="de-DE" sz="1600" b="0" i="0" kern="1200" dirty="0" err="1" smtClean="0">
              <a:latin typeface="Frutiger LT Com 65 Bold"/>
              <a:cs typeface="Frutiger LT Com 65 Bold"/>
            </a:rPr>
            <a:t>werkstatt</a:t>
          </a:r>
          <a:endParaRPr lang="de-DE" sz="1600" b="0" i="0" kern="1200" dirty="0" smtClean="0">
            <a:latin typeface="Frutiger LT Com 65 Bold"/>
            <a:cs typeface="Frutiger LT Com 65 Bold"/>
          </a:endParaRPr>
        </a:p>
      </dsp:txBody>
      <dsp:txXfrm>
        <a:off x="2448185" y="44519"/>
        <a:ext cx="1333291" cy="888861"/>
      </dsp:txXfrm>
    </dsp:sp>
    <dsp:sp modelId="{7665E2B2-E353-BB4F-BFCC-92B64DAD5774}">
      <dsp:nvSpPr>
        <dsp:cNvPr id="0" name=""/>
        <dsp:cNvSpPr/>
      </dsp:nvSpPr>
      <dsp:spPr>
        <a:xfrm>
          <a:off x="4005516" y="32973"/>
          <a:ext cx="2222152" cy="888861"/>
        </a:xfrm>
        <a:prstGeom prst="chevron">
          <a:avLst/>
        </a:prstGeom>
        <a:solidFill>
          <a:srgbClr val="006DB0"/>
        </a:solidFill>
        <a:ln cap="rnd">
          <a:no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endParaRPr lang="de-DE" sz="1600" b="0" i="0" kern="1200" dirty="0" smtClean="0">
            <a:latin typeface="Frutiger LT Com 65 Bold"/>
            <a:cs typeface="Frutiger LT Com 65 Bold"/>
          </a:endParaRPr>
        </a:p>
        <a:p>
          <a:pPr lvl="0" algn="ctr" defTabSz="711200">
            <a:lnSpc>
              <a:spcPct val="90000"/>
            </a:lnSpc>
            <a:spcBef>
              <a:spcPct val="0"/>
            </a:spcBef>
            <a:spcAft>
              <a:spcPct val="35000"/>
            </a:spcAft>
          </a:pPr>
          <a:r>
            <a:rPr lang="de-DE" sz="1600" b="0" i="0" kern="1200" dirty="0" smtClean="0">
              <a:latin typeface="Frutiger LT Com 65 Bold"/>
              <a:cs typeface="Frutiger LT Com 65 Bold"/>
            </a:rPr>
            <a:t>Phase III: </a:t>
          </a:r>
          <a:r>
            <a:rPr lang="de-DE" sz="1600" b="0" i="0" kern="1200" dirty="0" smtClean="0">
              <a:latin typeface="Frutiger LT Com 65 Bold"/>
              <a:cs typeface="Frutiger LT Com 65 Bold"/>
            </a:rPr>
            <a:t>Online-Werkstatt</a:t>
          </a:r>
          <a:r>
            <a:rPr lang="de-DE" sz="1600" b="0" i="0" kern="1200" dirty="0" smtClean="0">
              <a:latin typeface="Frutiger LT Com 65 Bold"/>
              <a:cs typeface="Frutiger LT Com 65 Bold"/>
            </a:rPr>
            <a:t/>
          </a:r>
          <a:br>
            <a:rPr lang="de-DE" sz="1600" b="0" i="0" kern="1200" dirty="0" smtClean="0">
              <a:latin typeface="Frutiger LT Com 65 Bold"/>
              <a:cs typeface="Frutiger LT Com 65 Bold"/>
            </a:rPr>
          </a:br>
          <a:endParaRPr lang="de-DE" sz="1600" b="0" i="0" kern="1200" dirty="0" smtClean="0">
            <a:latin typeface="Frutiger LT Com 65 Bold"/>
            <a:cs typeface="Frutiger LT Com 65 Bold"/>
          </a:endParaRPr>
        </a:p>
      </dsp:txBody>
      <dsp:txXfrm>
        <a:off x="4449947" y="32973"/>
        <a:ext cx="1333291" cy="888861"/>
      </dsp:txXfrm>
    </dsp:sp>
    <dsp:sp modelId="{788C6A53-2D00-4870-B67D-ADB6F2B6BAE3}">
      <dsp:nvSpPr>
        <dsp:cNvPr id="0" name=""/>
        <dsp:cNvSpPr/>
      </dsp:nvSpPr>
      <dsp:spPr>
        <a:xfrm>
          <a:off x="6003629" y="44519"/>
          <a:ext cx="2222152" cy="888861"/>
        </a:xfrm>
        <a:prstGeom prst="chevron">
          <a:avLst/>
        </a:prstGeom>
        <a:solidFill>
          <a:srgbClr val="006DB0"/>
        </a:solidFill>
        <a:ln cap="rnd">
          <a:noFill/>
        </a:ln>
        <a:effectLst/>
        <a:scene3d>
          <a:camera prst="orthographicFront">
            <a:rot lat="0" lon="0" rev="0"/>
          </a:camera>
          <a:lightRig rig="threePt" dir="t">
            <a:rot lat="0" lon="0" rev="1200000"/>
          </a:lightRig>
        </a:scene3d>
        <a:sp3d/>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de-DE" sz="1600" b="0" i="0" kern="1200" dirty="0" smtClean="0">
              <a:latin typeface="Frutiger LT Com 65 Bold"/>
              <a:cs typeface="Frutiger LT Com 65 Bold"/>
            </a:rPr>
            <a:t>Phase IV: Ergebnis-</a:t>
          </a:r>
          <a:r>
            <a:rPr lang="de-DE" sz="1600" b="0" i="0" kern="1200" dirty="0" err="1" smtClean="0">
              <a:latin typeface="Frutiger LT Com 65 Bold"/>
              <a:cs typeface="Frutiger LT Com 65 Bold"/>
            </a:rPr>
            <a:t>werkstatt</a:t>
          </a:r>
          <a:endParaRPr lang="de-DE" sz="1600" b="0" i="0" kern="1200" dirty="0" smtClean="0">
            <a:latin typeface="Frutiger LT Com 65 Bold"/>
            <a:cs typeface="Frutiger LT Com 65 Bold"/>
          </a:endParaRPr>
        </a:p>
      </dsp:txBody>
      <dsp:txXfrm>
        <a:off x="6448060" y="44519"/>
        <a:ext cx="1333291" cy="88886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EE0947-2706-41F0-A6D3-9C33107307F6}" type="datetimeFigureOut">
              <a:rPr lang="de-DE" smtClean="0"/>
              <a:pPr/>
              <a:t>05.01.2015</a:t>
            </a:fld>
            <a:endParaRPr lang="de-DE"/>
          </a:p>
        </p:txBody>
      </p:sp>
      <p:sp>
        <p:nvSpPr>
          <p:cNvPr id="4" name="Fußzeilenplatzhalt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56B1A00A-FB2B-489E-AEFE-6FD659503A72}" type="slidenum">
              <a:rPr lang="de-DE" smtClean="0"/>
              <a:pPr/>
              <a:t>‹Nr.›</a:t>
            </a:fld>
            <a:endParaRPr lang="de-DE"/>
          </a:p>
        </p:txBody>
      </p:sp>
    </p:spTree>
    <p:extLst>
      <p:ext uri="{BB962C8B-B14F-4D97-AF65-F5344CB8AC3E}">
        <p14:creationId xmlns:p14="http://schemas.microsoft.com/office/powerpoint/2010/main" val="17669546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45659" cy="496332"/>
          </a:xfrm>
          <a:prstGeom prst="rect">
            <a:avLst/>
          </a:prstGeom>
        </p:spPr>
        <p:txBody>
          <a:bodyPr vert="horz" lIns="90990" tIns="45496" rIns="90990" bIns="45496" rtlCol="0"/>
          <a:lstStyle>
            <a:lvl1pPr algn="l" fontAlgn="auto">
              <a:spcBef>
                <a:spcPts val="0"/>
              </a:spcBef>
              <a:spcAft>
                <a:spcPts val="0"/>
              </a:spcAft>
              <a:defRPr sz="1200">
                <a:latin typeface="+mn-lt"/>
                <a:ea typeface="+mn-ea"/>
              </a:defRPr>
            </a:lvl1pPr>
          </a:lstStyle>
          <a:p>
            <a:pPr>
              <a:defRPr/>
            </a:pPr>
            <a:endParaRPr lang="de-DE"/>
          </a:p>
        </p:txBody>
      </p:sp>
      <p:sp>
        <p:nvSpPr>
          <p:cNvPr id="3" name="Datumsplatzhalter 2"/>
          <p:cNvSpPr>
            <a:spLocks noGrp="1"/>
          </p:cNvSpPr>
          <p:nvPr>
            <p:ph type="dt" idx="1"/>
          </p:nvPr>
        </p:nvSpPr>
        <p:spPr>
          <a:xfrm>
            <a:off x="3850444" y="1"/>
            <a:ext cx="2945659" cy="496332"/>
          </a:xfrm>
          <a:prstGeom prst="rect">
            <a:avLst/>
          </a:prstGeom>
        </p:spPr>
        <p:txBody>
          <a:bodyPr vert="horz" wrap="square" lIns="90990" tIns="45496" rIns="90990" bIns="45496" numCol="1" anchor="t" anchorCtr="0" compatLnSpc="1">
            <a:prstTxWarp prst="textNoShape">
              <a:avLst/>
            </a:prstTxWarp>
          </a:bodyPr>
          <a:lstStyle>
            <a:lvl1pPr algn="r">
              <a:defRPr sz="1200">
                <a:latin typeface="Calibri" pitchFamily="-106" charset="0"/>
              </a:defRPr>
            </a:lvl1pPr>
          </a:lstStyle>
          <a:p>
            <a:pPr>
              <a:defRPr/>
            </a:pPr>
            <a:fld id="{34B522C1-085F-4BEC-9E56-5C44F77795CB}" type="datetime1">
              <a:rPr lang="de-DE"/>
              <a:pPr>
                <a:defRPr/>
              </a:pPr>
              <a:t>05.01.2015</a:t>
            </a:fld>
            <a:endParaRPr lang="de-DE"/>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990" tIns="45496" rIns="90990" bIns="45496" rtlCol="0" anchor="ctr"/>
          <a:lstStyle/>
          <a:p>
            <a:pPr lvl="0"/>
            <a:endParaRPr lang="de-DE" noProof="0"/>
          </a:p>
        </p:txBody>
      </p:sp>
      <p:sp>
        <p:nvSpPr>
          <p:cNvPr id="5" name="Notizenplatzhalter 4"/>
          <p:cNvSpPr>
            <a:spLocks noGrp="1"/>
          </p:cNvSpPr>
          <p:nvPr>
            <p:ph type="body" sz="quarter" idx="3"/>
          </p:nvPr>
        </p:nvSpPr>
        <p:spPr>
          <a:xfrm>
            <a:off x="679768" y="4715154"/>
            <a:ext cx="5438140" cy="4466987"/>
          </a:xfrm>
          <a:prstGeom prst="rect">
            <a:avLst/>
          </a:prstGeom>
        </p:spPr>
        <p:txBody>
          <a:bodyPr vert="horz" wrap="square" lIns="90990" tIns="45496" rIns="90990" bIns="45496" numCol="1" anchor="t" anchorCtr="0" compatLnSpc="1">
            <a:prstTxWarp prst="textNoShape">
              <a:avLst/>
            </a:prstTxWarp>
            <a:normAutofit/>
          </a:bodyPr>
          <a:lstStyle/>
          <a:p>
            <a:pPr lvl="0"/>
            <a:r>
              <a:rPr lang="de-DE" noProof="0" smtClean="0"/>
              <a:t>Mastertextformat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0" y="9428585"/>
            <a:ext cx="2945659" cy="496332"/>
          </a:xfrm>
          <a:prstGeom prst="rect">
            <a:avLst/>
          </a:prstGeom>
        </p:spPr>
        <p:txBody>
          <a:bodyPr vert="horz" lIns="90990" tIns="45496" rIns="90990" bIns="45496" rtlCol="0" anchor="b"/>
          <a:lstStyle>
            <a:lvl1pPr algn="l" fontAlgn="auto">
              <a:spcBef>
                <a:spcPts val="0"/>
              </a:spcBef>
              <a:spcAft>
                <a:spcPts val="0"/>
              </a:spcAft>
              <a:defRPr sz="1200">
                <a:latin typeface="+mn-lt"/>
                <a:ea typeface="+mn-ea"/>
              </a:defRPr>
            </a:lvl1pPr>
          </a:lstStyle>
          <a:p>
            <a:pPr>
              <a:defRPr/>
            </a:pPr>
            <a:endParaRPr lang="de-DE"/>
          </a:p>
        </p:txBody>
      </p:sp>
      <p:sp>
        <p:nvSpPr>
          <p:cNvPr id="7" name="Foliennummernplatzhalter 6"/>
          <p:cNvSpPr>
            <a:spLocks noGrp="1"/>
          </p:cNvSpPr>
          <p:nvPr>
            <p:ph type="sldNum" sz="quarter" idx="5"/>
          </p:nvPr>
        </p:nvSpPr>
        <p:spPr>
          <a:xfrm>
            <a:off x="3850444" y="9428585"/>
            <a:ext cx="2945659" cy="496332"/>
          </a:xfrm>
          <a:prstGeom prst="rect">
            <a:avLst/>
          </a:prstGeom>
        </p:spPr>
        <p:txBody>
          <a:bodyPr vert="horz" wrap="square" lIns="90990" tIns="45496" rIns="90990" bIns="45496" numCol="1" anchor="b" anchorCtr="0" compatLnSpc="1">
            <a:prstTxWarp prst="textNoShape">
              <a:avLst/>
            </a:prstTxWarp>
          </a:bodyPr>
          <a:lstStyle>
            <a:lvl1pPr algn="r">
              <a:defRPr sz="1200">
                <a:latin typeface="Calibri" pitchFamily="-106" charset="0"/>
              </a:defRPr>
            </a:lvl1pPr>
          </a:lstStyle>
          <a:p>
            <a:pPr>
              <a:defRPr/>
            </a:pPr>
            <a:fld id="{BB9A3273-F9FC-42DA-ACB3-8E24082C69F2}" type="slidenum">
              <a:rPr lang="de-DE"/>
              <a:pPr>
                <a:defRPr/>
              </a:pPr>
              <a:t>‹Nr.›</a:t>
            </a:fld>
            <a:endParaRPr lang="de-DE"/>
          </a:p>
        </p:txBody>
      </p:sp>
    </p:spTree>
    <p:extLst>
      <p:ext uri="{BB962C8B-B14F-4D97-AF65-F5344CB8AC3E}">
        <p14:creationId xmlns:p14="http://schemas.microsoft.com/office/powerpoint/2010/main" val="48950617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06"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0000" lnSpcReduction="20000"/>
          </a:bodyPr>
          <a:lstStyle/>
          <a:p>
            <a:r>
              <a:rPr lang="de-DE" b="1" dirty="0" smtClean="0">
                <a:latin typeface="Frutiger LT Com 45 Light"/>
              </a:rPr>
              <a:t>Für die Eröffnung mit den Folien 1-3 haben</a:t>
            </a:r>
            <a:r>
              <a:rPr lang="de-DE" b="1" baseline="0" dirty="0" smtClean="0">
                <a:latin typeface="Frutiger LT Com 45 Light"/>
              </a:rPr>
              <a:t> Sie 20 Minuten Zeit (inkl. Interviews).</a:t>
            </a:r>
          </a:p>
          <a:p>
            <a:endParaRPr lang="de-DE" baseline="0" dirty="0" smtClean="0">
              <a:latin typeface="Frutiger LT Com 45 Light"/>
            </a:endParaRPr>
          </a:p>
          <a:p>
            <a:r>
              <a:rPr lang="de-DE" dirty="0" smtClean="0">
                <a:latin typeface="Frutiger LT Com 45 Light"/>
              </a:rPr>
              <a:t>Eröffnung durch den/die </a:t>
            </a:r>
            <a:r>
              <a:rPr lang="de-DE" dirty="0" err="1" smtClean="0">
                <a:latin typeface="Frutiger LT Com 45 Light"/>
              </a:rPr>
              <a:t>ModeratorIn</a:t>
            </a:r>
            <a:r>
              <a:rPr lang="de-DE" dirty="0" smtClean="0">
                <a:latin typeface="Frutiger LT Com 45 Light"/>
              </a:rPr>
              <a:t>:</a:t>
            </a:r>
          </a:p>
          <a:p>
            <a:r>
              <a:rPr lang="de-DE" dirty="0" smtClean="0">
                <a:latin typeface="Frutiger LT Com 45 Light"/>
              </a:rPr>
              <a:t>„Liebe Bürgerinnen und Bürger, </a:t>
            </a:r>
          </a:p>
          <a:p>
            <a:r>
              <a:rPr lang="de-DE" dirty="0" smtClean="0">
                <a:latin typeface="Frutiger LT Com 45 Light"/>
              </a:rPr>
              <a:t>herzlich willkommen zum</a:t>
            </a:r>
            <a:r>
              <a:rPr lang="de-DE" baseline="0" dirty="0" smtClean="0">
                <a:latin typeface="Frutiger LT Com 45 Light"/>
              </a:rPr>
              <a:t> BürgerForum Stadt XYZ</a:t>
            </a:r>
            <a:r>
              <a:rPr lang="de-DE" dirty="0" smtClean="0">
                <a:latin typeface="Frutiger LT Com 45 Light"/>
              </a:rPr>
              <a:t>. Wir freuen uns über Ihre zahlreiche Teilnahme</a:t>
            </a:r>
            <a:r>
              <a:rPr lang="de-DE" baseline="0" dirty="0" smtClean="0">
                <a:latin typeface="Frutiger LT Com 45 Light"/>
              </a:rPr>
              <a:t> </a:t>
            </a:r>
            <a:r>
              <a:rPr lang="de-DE" dirty="0" smtClean="0">
                <a:latin typeface="Frutiger LT Com 45 Light"/>
              </a:rPr>
              <a:t>und über Ihr heutiges Engagement. Und wir freuen uns auf Ihr Mitmachen in den kommenden Wochen, wenn Sie gemeinsam </a:t>
            </a:r>
            <a:r>
              <a:rPr lang="de-DE" baseline="0" dirty="0" smtClean="0">
                <a:latin typeface="Frutiger LT Com 45 Light"/>
              </a:rPr>
              <a:t>Ihr </a:t>
            </a:r>
            <a:r>
              <a:rPr lang="de-DE" baseline="0" dirty="0" smtClean="0">
                <a:latin typeface="Frutiger LT Com 45 Light"/>
              </a:rPr>
              <a:t>Bürgerprogramm </a:t>
            </a:r>
            <a:r>
              <a:rPr lang="de-DE" baseline="0" dirty="0" smtClean="0">
                <a:latin typeface="Frutiger LT Com 45 Light"/>
              </a:rPr>
              <a:t>für die Stadt XYZ erarbeiten. Denn das ist unsere Arbeitsgrundlage: das BürgerForum XYZ ist Ihr BürgerForum. </a:t>
            </a:r>
            <a:r>
              <a:rPr lang="de-DE" dirty="0" smtClean="0">
                <a:latin typeface="Frutiger LT Com 45 Light"/>
              </a:rPr>
              <a:t>Mein Name ist XY und ich werde Sie heute als Moderator/in durch die Veranstaltung begleiten. Außerdem möchte ich Ihnen unsere Assistenten/innen vorstellen. Sie alle und ich werden heute unterstützt von Herr/Frau ABC + …FGH. Sie werden Ihnen in den unterschiedlichen Arbeitsphasen behilflich sein.“</a:t>
            </a:r>
          </a:p>
          <a:p>
            <a:endParaRPr lang="de-DE" dirty="0" smtClean="0">
              <a:latin typeface="Frutiger LT Com 45 Light"/>
            </a:endParaRPr>
          </a:p>
          <a:p>
            <a:r>
              <a:rPr lang="de-DE" dirty="0" smtClean="0">
                <a:latin typeface="Frutiger LT Com 45 Light"/>
              </a:rPr>
              <a:t>„Das BürgerForum findet heute statt,</a:t>
            </a:r>
            <a:r>
              <a:rPr lang="de-DE" baseline="0" dirty="0" smtClean="0">
                <a:latin typeface="Frutiger LT Com 45 Light"/>
              </a:rPr>
              <a:t> weil die Stadt XYZ (bzw. Bürgermeister, Landrat, Ratsfraktion etc.)  mit den Bürgern und Bürgerinnen ein intensives und offenes Gespräch über die Zukunft  der Kommunalpolitik  führen möchte. Welche Ziele der/die Bürgermeister/in (Landrat) verfolgt, kann er/sie am besten selbst erläutern. Herr/Frau Bürgermeister/Landrat AGH, kommen Sie bitte auf die Bühne für ein kurzes Gespräch.“</a:t>
            </a:r>
          </a:p>
          <a:p>
            <a:endParaRPr lang="de-DE" baseline="0" dirty="0" smtClean="0">
              <a:latin typeface="Frutiger LT Com 45 Light"/>
            </a:endParaRPr>
          </a:p>
          <a:p>
            <a:r>
              <a:rPr lang="de-DE" baseline="0" dirty="0" smtClean="0">
                <a:latin typeface="Frutiger LT Com 45 Light"/>
              </a:rPr>
              <a:t>Moderator/in stellt dem/den Initiator/en folgende Fragen in einem Kurzinterview:</a:t>
            </a:r>
          </a:p>
          <a:p>
            <a:endParaRPr lang="de-DE" baseline="0" dirty="0" smtClean="0">
              <a:latin typeface="Frutiger LT Com 45 Light"/>
            </a:endParaRPr>
          </a:p>
          <a:p>
            <a:pPr>
              <a:buFont typeface="Arial" pitchFamily="34" charset="0"/>
              <a:buChar char="•"/>
            </a:pPr>
            <a:r>
              <a:rPr lang="de-DE" dirty="0" smtClean="0">
                <a:latin typeface="Frutiger LT Com 45 Light"/>
              </a:rPr>
              <a:t> Wie sind Sie auf die Idee gekommen, jetzt ein BürgerForum durchzuführen?</a:t>
            </a:r>
          </a:p>
          <a:p>
            <a:pPr>
              <a:buFont typeface="Arial" pitchFamily="34" charset="0"/>
              <a:buChar char="•"/>
            </a:pPr>
            <a:r>
              <a:rPr lang="de-DE" dirty="0" smtClean="0">
                <a:latin typeface="Frutiger LT Com 45 Light"/>
              </a:rPr>
              <a:t> Warum haben</a:t>
            </a:r>
            <a:r>
              <a:rPr lang="de-DE" baseline="0" dirty="0" smtClean="0">
                <a:latin typeface="Frutiger LT Com 45 Light"/>
              </a:rPr>
              <a:t> Sie sich für das BürgerForum entschieden?</a:t>
            </a:r>
            <a:endParaRPr lang="de-DE" dirty="0" smtClean="0">
              <a:latin typeface="Frutiger LT Com 45 Light"/>
            </a:endParaRPr>
          </a:p>
          <a:p>
            <a:pPr>
              <a:buFont typeface="Arial" pitchFamily="34" charset="0"/>
              <a:buChar char="•"/>
            </a:pPr>
            <a:r>
              <a:rPr lang="de-DE" baseline="0" dirty="0" smtClean="0">
                <a:latin typeface="Frutiger LT Com 45 Light"/>
              </a:rPr>
              <a:t> Welche Ziele verbinden Sie mit dem BürgerForum? </a:t>
            </a:r>
          </a:p>
          <a:p>
            <a:pPr>
              <a:buFont typeface="Arial" pitchFamily="34" charset="0"/>
              <a:buChar char="•"/>
            </a:pPr>
            <a:r>
              <a:rPr lang="de-DE" baseline="0" dirty="0" smtClean="0">
                <a:latin typeface="Frutiger LT Com 45 Light"/>
              </a:rPr>
              <a:t> Welche Erwartungen haben Sie für den heutigen Tag? </a:t>
            </a:r>
          </a:p>
          <a:p>
            <a:pPr>
              <a:buFont typeface="Arial" pitchFamily="34" charset="0"/>
              <a:buChar char="•"/>
            </a:pPr>
            <a:r>
              <a:rPr lang="de-DE" baseline="0" dirty="0" smtClean="0">
                <a:latin typeface="Frutiger LT Com 45 Light"/>
              </a:rPr>
              <a:t> Wie ist es zur Auswahl der Themen gekommen? Warum stehen diese Themen im Vordergrund?</a:t>
            </a:r>
          </a:p>
          <a:p>
            <a:pPr>
              <a:buFont typeface="Arial" pitchFamily="34" charset="0"/>
              <a:buChar char="•"/>
            </a:pPr>
            <a:r>
              <a:rPr lang="de-DE" baseline="0" dirty="0" smtClean="0">
                <a:latin typeface="Frutiger LT Com 45 Light"/>
              </a:rPr>
              <a:t> Die wichtigste Frage für die Teilnehmer: Was machen Sie mit den Ergebnissen des BürgerForums? Was machen Sie mit dem </a:t>
            </a:r>
            <a:r>
              <a:rPr lang="de-DE" baseline="0" dirty="0" smtClean="0">
                <a:latin typeface="Frutiger LT Com 45 Light"/>
              </a:rPr>
              <a:t>Bürgerprogramm</a:t>
            </a:r>
            <a:r>
              <a:rPr lang="de-DE" baseline="0" dirty="0" smtClean="0">
                <a:latin typeface="Frutiger LT Com 45 Light"/>
              </a:rPr>
              <a:t>?</a:t>
            </a:r>
          </a:p>
          <a:p>
            <a:pPr>
              <a:buFont typeface="Arial" pitchFamily="34" charset="0"/>
              <a:buChar char="•"/>
            </a:pPr>
            <a:r>
              <a:rPr lang="de-DE" baseline="0" dirty="0" smtClean="0">
                <a:latin typeface="Frutiger LT Com 45 Light"/>
              </a:rPr>
              <a:t> Und nicht zuletzt: Was möchten Sie den Bürgern und Bürgerinnen des BürgerForums mit auf den Weg geben?</a:t>
            </a:r>
            <a:r>
              <a:rPr lang="de-DE" dirty="0" smtClean="0">
                <a:latin typeface="Frutiger LT Com 45 Light"/>
              </a:rPr>
              <a:t> </a:t>
            </a:r>
          </a:p>
          <a:p>
            <a:endParaRPr lang="de-DE" dirty="0" smtClean="0">
              <a:latin typeface="Frutiger LT Com 45 Light"/>
            </a:endParaRPr>
          </a:p>
          <a:p>
            <a:endParaRPr lang="de-DE" dirty="0" smtClean="0">
              <a:latin typeface="Frutiger LT Com 45 Light"/>
            </a:endParaRPr>
          </a:p>
          <a:p>
            <a:endParaRPr lang="de-DE" dirty="0" smtClean="0">
              <a:latin typeface="Frutiger LT Com 45 Light"/>
            </a:endParaRPr>
          </a:p>
          <a:p>
            <a:r>
              <a:rPr lang="de-DE" b="1" dirty="0" smtClean="0">
                <a:latin typeface="Frutiger LT Com 45 Light"/>
              </a:rPr>
              <a:t>Wichtiger Hinweis:</a:t>
            </a:r>
            <a:endParaRPr lang="de-DE" dirty="0" smtClean="0">
              <a:latin typeface="Frutiger LT Com 45 Light"/>
            </a:endParaRPr>
          </a:p>
          <a:p>
            <a:r>
              <a:rPr lang="de-DE" b="1" dirty="0" smtClean="0">
                <a:latin typeface="Frutiger LT Com 45 Light"/>
              </a:rPr>
              <a:t>Vor Beginn sind alle Moderationsmaterialien aufgestellt und auf die Tische verteilt! (Siehe Checkliste Moderationsmaterial)</a:t>
            </a:r>
            <a:endParaRPr lang="de-DE" dirty="0" smtClean="0">
              <a:latin typeface="Frutiger LT Com 45 Light"/>
            </a:endParaRPr>
          </a:p>
          <a:p>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a:t>
            </a:fld>
            <a:endParaRPr lang="de-DE"/>
          </a:p>
        </p:txBody>
      </p:sp>
    </p:spTree>
    <p:extLst>
      <p:ext uri="{BB962C8B-B14F-4D97-AF65-F5344CB8AC3E}">
        <p14:creationId xmlns:p14="http://schemas.microsoft.com/office/powerpoint/2010/main" val="1360446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mtClean="0">
                <a:latin typeface="Frutiger LT Com 45 Light"/>
              </a:rPr>
              <a:t>ModeratorIn:</a:t>
            </a:r>
          </a:p>
          <a:p>
            <a:r>
              <a:rPr lang="de-DE" smtClean="0">
                <a:latin typeface="Frutiger LT Com 45 Light"/>
              </a:rPr>
              <a:t>„Heute werde ich Sie als ModeratorIn den Tag über von hier vorne begleiten.“</a:t>
            </a:r>
          </a:p>
          <a:p>
            <a:endParaRPr lang="de-DE" smtClean="0">
              <a:latin typeface="Frutiger LT Com 45 Light"/>
            </a:endParaRPr>
          </a:p>
          <a:p>
            <a:r>
              <a:rPr lang="de-DE" smtClean="0">
                <a:latin typeface="Frutiger LT Com 45 Light"/>
              </a:rPr>
              <a:t>„An den Tischen organisieren Sie sich selbst. Damit das etwas einfacher wird, benötigen wir so genannte Tischgastgeber und -gastgeberinnen.</a:t>
            </a:r>
          </a:p>
          <a:p>
            <a:r>
              <a:rPr lang="de-DE" smtClean="0">
                <a:latin typeface="Frutiger LT Com 45 Light"/>
              </a:rPr>
              <a:t>Diese Gastgeber dürfen sie gemeinsam bestimmen.“</a:t>
            </a:r>
          </a:p>
          <a:p>
            <a:r>
              <a:rPr lang="de-DE" smtClean="0">
                <a:latin typeface="Frutiger LT Com 45 Light"/>
              </a:rPr>
              <a:t> </a:t>
            </a:r>
          </a:p>
          <a:p>
            <a:r>
              <a:rPr lang="de-DE" smtClean="0">
                <a:latin typeface="Frutiger LT Com 45 Light"/>
              </a:rPr>
              <a:t> </a:t>
            </a:r>
          </a:p>
          <a:p>
            <a:r>
              <a:rPr lang="de-DE" smtClean="0">
                <a:latin typeface="Frutiger LT Com 45 Light"/>
              </a:rPr>
              <a:t>ModeratorIn stellt die Rolle vor und verweist auf die Tischvorlage „Rolle des Tischgastgebers“.</a:t>
            </a:r>
          </a:p>
          <a:p>
            <a:r>
              <a:rPr lang="de-DE" smtClean="0">
                <a:latin typeface="Frutiger LT Com 45 Light"/>
              </a:rPr>
              <a:t> </a:t>
            </a:r>
          </a:p>
          <a:p>
            <a:endParaRPr lang="de-DE"/>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10</a:t>
            </a:fld>
            <a:endParaRPr lang="de-DE"/>
          </a:p>
        </p:txBody>
      </p:sp>
    </p:spTree>
    <p:extLst>
      <p:ext uri="{BB962C8B-B14F-4D97-AF65-F5344CB8AC3E}">
        <p14:creationId xmlns:p14="http://schemas.microsoft.com/office/powerpoint/2010/main" val="1581046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mtClean="0">
                <a:latin typeface="Frutiger LT Com 45 Light"/>
              </a:rPr>
              <a:t>ModeratorIn:</a:t>
            </a:r>
          </a:p>
          <a:p>
            <a:r>
              <a:rPr lang="de-DE" smtClean="0">
                <a:latin typeface="Frutiger LT Com 45 Light"/>
              </a:rPr>
              <a:t>„Wir steigen ein mit einer ersten Diskussion, in der Sie sich mit ihrem Thema vertraut machen.</a:t>
            </a:r>
          </a:p>
          <a:p>
            <a:r>
              <a:rPr lang="de-DE" smtClean="0">
                <a:latin typeface="Frutiger LT Com 45 Light"/>
              </a:rPr>
              <a:t>Zunächst aber einigen Sie sich bitte auf eine/n Tischgastgeber/in.</a:t>
            </a:r>
          </a:p>
          <a:p>
            <a:r>
              <a:rPr lang="de-DE" smtClean="0">
                <a:latin typeface="Frutiger LT Com 45 Light"/>
              </a:rPr>
              <a:t>Anschließend diskutieren Sie ihre Meinungen und Ideen zu Ihrem Thema.“</a:t>
            </a:r>
          </a:p>
          <a:p>
            <a:endParaRPr lang="de-DE" smtClean="0">
              <a:latin typeface="Frutiger LT Com 45 Light"/>
            </a:endParaRPr>
          </a:p>
          <a:p>
            <a:r>
              <a:rPr lang="de-DE" b="1" smtClean="0">
                <a:latin typeface="Frutiger LT Com 45 Light"/>
              </a:rPr>
              <a:t>Achten Sie bitte auf die Zeit. </a:t>
            </a:r>
          </a:p>
          <a:p>
            <a:endParaRPr lang="de-DE" b="1" smtClean="0">
              <a:latin typeface="Frutiger LT Com 45 Light"/>
            </a:endParaRPr>
          </a:p>
          <a:p>
            <a:r>
              <a:rPr lang="de-DE" b="1" smtClean="0">
                <a:latin typeface="Frutiger LT Com 45 Light"/>
              </a:rPr>
              <a:t>Wichtig: Setzen Sie im Folgenden für die Zeitsteuerung die Ansprache über das Mikrophon ein („..sie haben noch 2 Minuten“ oder „jetzt kommen wir zum nächsten Arbeitsschritt“). Sie können dafür auch eine laute Glocke zu Hilfe nehmen.</a:t>
            </a:r>
            <a:endParaRPr lang="de-DE" smtClean="0">
              <a:latin typeface="Frutiger LT Com 45 Light"/>
            </a:endParaRPr>
          </a:p>
          <a:p>
            <a:endParaRPr lang="de-DE" smtClean="0">
              <a:latin typeface="Frutiger LT Com 45 Light"/>
            </a:endParaRPr>
          </a:p>
          <a:p>
            <a:endParaRPr lang="de-DE" smtClean="0">
              <a:latin typeface="Frutiger LT Com 45 Light"/>
            </a:endParaRPr>
          </a:p>
          <a:p>
            <a:endParaRPr lang="de-DE">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11</a:t>
            </a:fld>
            <a:endParaRPr lang="de-DE"/>
          </a:p>
        </p:txBody>
      </p:sp>
    </p:spTree>
    <p:extLst>
      <p:ext uri="{BB962C8B-B14F-4D97-AF65-F5344CB8AC3E}">
        <p14:creationId xmlns:p14="http://schemas.microsoft.com/office/powerpoint/2010/main" val="2664316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227475" indent="-227475">
              <a:buFontTx/>
              <a:buAutoNum type="arabicPeriod"/>
              <a:defRPr/>
            </a:pPr>
            <a:r>
              <a:rPr lang="de-DE" b="1" dirty="0" smtClean="0">
                <a:latin typeface="Frutiger LT Com 45 Light"/>
              </a:rPr>
              <a:t>Tischwechsel</a:t>
            </a:r>
          </a:p>
          <a:p>
            <a:pPr marL="227475" indent="-227475">
              <a:defRPr/>
            </a:pPr>
            <a:endParaRPr lang="de-DE" dirty="0" smtClean="0">
              <a:latin typeface="Frutiger LT Com 45 Light"/>
            </a:endParaRPr>
          </a:p>
          <a:p>
            <a:pPr>
              <a:defRPr/>
            </a:pPr>
            <a:r>
              <a:rPr lang="de-DE" dirty="0" err="1" smtClean="0">
                <a:latin typeface="Frutiger LT Com 45 Light"/>
              </a:rPr>
              <a:t>ModeratorIn</a:t>
            </a:r>
            <a:r>
              <a:rPr lang="de-DE" dirty="0" smtClean="0">
                <a:latin typeface="Frutiger LT Com 45 Light"/>
              </a:rPr>
              <a:t>:</a:t>
            </a:r>
          </a:p>
          <a:p>
            <a:pPr>
              <a:defRPr/>
            </a:pPr>
            <a:r>
              <a:rPr lang="de-DE" dirty="0" smtClean="0">
                <a:latin typeface="Frutiger LT Com 45 Light"/>
              </a:rPr>
              <a:t>„Nun geht es darum, dass Sie gemeinsam Themen auswählen, für die Sie einen gemeinsamen Bürgervorschlag erarbeiten wollen:“</a:t>
            </a:r>
          </a:p>
          <a:p>
            <a:pPr>
              <a:defRPr/>
            </a:pPr>
            <a:r>
              <a:rPr lang="de-DE" dirty="0" smtClean="0">
                <a:latin typeface="Frutiger LT Com 45 Light"/>
              </a:rPr>
              <a:t> </a:t>
            </a:r>
          </a:p>
          <a:p>
            <a:pPr>
              <a:defRPr/>
            </a:pPr>
            <a:r>
              <a:rPr lang="de-DE" dirty="0" smtClean="0">
                <a:latin typeface="Frutiger LT Com 45 Light"/>
              </a:rPr>
              <a:t>Der/die </a:t>
            </a:r>
            <a:r>
              <a:rPr lang="de-DE" dirty="0" err="1" smtClean="0">
                <a:latin typeface="Frutiger LT Com 45 Light"/>
              </a:rPr>
              <a:t>ModeratorIn</a:t>
            </a:r>
            <a:r>
              <a:rPr lang="de-DE" dirty="0" smtClean="0">
                <a:latin typeface="Frutiger LT Com 45 Light"/>
              </a:rPr>
              <a:t> stellt die Arbeitsschritte vor.</a:t>
            </a:r>
          </a:p>
          <a:p>
            <a:pPr>
              <a:defRPr/>
            </a:pPr>
            <a:endParaRPr lang="de-DE" dirty="0" smtClean="0">
              <a:latin typeface="Frutiger LT Com 45 Light"/>
            </a:endParaRPr>
          </a:p>
          <a:p>
            <a:pPr>
              <a:defRPr/>
            </a:pPr>
            <a:r>
              <a:rPr lang="de-DE" dirty="0" smtClean="0">
                <a:latin typeface="Frutiger LT Com 45 Light"/>
              </a:rPr>
              <a:t>„Diskutieren Sie bitte, zu welchen Themen Sie einen Bürgervorschlag erarbeiten wollen? Welche Themen finden Sie an dem Themenbereich besonders wichtig? Wo sehen Sie besondere Probleme oder Herausforderungen? Welche Ideen zur Lösung</a:t>
            </a:r>
            <a:r>
              <a:rPr lang="de-DE" baseline="0" dirty="0" smtClean="0">
                <a:latin typeface="Frutiger LT Com 45 Light"/>
              </a:rPr>
              <a:t> haben Sie?</a:t>
            </a:r>
            <a:r>
              <a:rPr lang="de-DE" dirty="0" smtClean="0">
                <a:latin typeface="Frutiger LT Com 45 Light"/>
              </a:rPr>
              <a:t>“ </a:t>
            </a:r>
          </a:p>
          <a:p>
            <a:pPr>
              <a:defRPr/>
            </a:pPr>
            <a:r>
              <a:rPr lang="de-DE" dirty="0" smtClean="0">
                <a:latin typeface="Frutiger LT Com 45 Light"/>
              </a:rPr>
              <a:t> </a:t>
            </a:r>
          </a:p>
          <a:p>
            <a:pPr>
              <a:defRPr/>
            </a:pPr>
            <a:r>
              <a:rPr lang="de-DE" dirty="0" smtClean="0">
                <a:latin typeface="Frutiger LT Com 45 Light"/>
              </a:rPr>
              <a:t>„Entscheiden sie sich bitte nach demokratischen Regeln für ihre beiden Ideen. Es gilt das Mehrheitsprinzip. Sie können es zunächst im Konsens versuchen. Sollte die Zeit knapp werden, entscheiden sie bitte mit der Mehrheit.“</a:t>
            </a:r>
          </a:p>
          <a:p>
            <a:pPr>
              <a:defRPr/>
            </a:pPr>
            <a:endParaRPr lang="de-DE" dirty="0" smtClean="0">
              <a:latin typeface="Frutiger LT Com 45 Light"/>
            </a:endParaRPr>
          </a:p>
          <a:p>
            <a:pPr>
              <a:defRPr/>
            </a:pPr>
            <a:r>
              <a:rPr lang="de-DE" dirty="0" smtClean="0">
                <a:latin typeface="Frutiger LT Com 45 Light"/>
              </a:rPr>
              <a:t>„Sie haben dafür 25 Minuten Zeit. Achten Sie bitte auf die Zeit, und achten Sie bitte auf die gute Lesbarkeit ihrer Papierstreifen. Schreiben Sie bitte maximal 2 Zeilen auf einen Streifen.“</a:t>
            </a:r>
          </a:p>
          <a:p>
            <a:pPr>
              <a:defRPr/>
            </a:pPr>
            <a:r>
              <a:rPr lang="de-DE" dirty="0" smtClean="0">
                <a:latin typeface="Frutiger LT Com 45 Light"/>
              </a:rPr>
              <a:t> </a:t>
            </a:r>
          </a:p>
          <a:p>
            <a:pPr>
              <a:defRPr/>
            </a:pPr>
            <a:r>
              <a:rPr lang="de-DE" b="1" dirty="0" smtClean="0">
                <a:latin typeface="Frutiger LT Com 45 Light"/>
              </a:rPr>
              <a:t>10 Minuten vor Ende des Arbeitsschrittes weist der/die </a:t>
            </a:r>
            <a:r>
              <a:rPr lang="de-DE" b="1" dirty="0" err="1" smtClean="0">
                <a:latin typeface="Frutiger LT Com 45 Light"/>
              </a:rPr>
              <a:t>ModeratorIn</a:t>
            </a:r>
            <a:r>
              <a:rPr lang="de-DE" b="1" dirty="0" smtClean="0">
                <a:latin typeface="Frutiger LT Com 45 Light"/>
              </a:rPr>
              <a:t> darauf hin, spätestens jetzt mit dem Beschreiben der Papierstreifen  zu beginnen. 5 Minuten vor dem Ende bittet er/sie die Teilnehmenden ihre Auswahl zu treffen.</a:t>
            </a:r>
            <a:endParaRPr lang="de-DE" dirty="0" smtClean="0">
              <a:latin typeface="Frutiger LT Com 45 Light"/>
            </a:endParaRPr>
          </a:p>
          <a:p>
            <a:pPr marL="227475" indent="-227475">
              <a:defRPr/>
            </a:pPr>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12</a:t>
            </a:fld>
            <a:endParaRPr lang="de-DE"/>
          </a:p>
        </p:txBody>
      </p:sp>
    </p:spTree>
    <p:extLst>
      <p:ext uri="{BB962C8B-B14F-4D97-AF65-F5344CB8AC3E}">
        <p14:creationId xmlns:p14="http://schemas.microsoft.com/office/powerpoint/2010/main" val="517371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latin typeface="Frutiger LT Com 45 Light"/>
              </a:rPr>
              <a:t>ModeratorIn</a:t>
            </a:r>
            <a:r>
              <a:rPr lang="de-DE" dirty="0" smtClean="0">
                <a:latin typeface="Frutiger LT Com 45 Light"/>
              </a:rPr>
              <a:t> stellt die Regieanweisungen vor.</a:t>
            </a:r>
          </a:p>
          <a:p>
            <a:r>
              <a:rPr lang="de-DE" dirty="0" smtClean="0">
                <a:latin typeface="Frutiger LT Com 45 Light"/>
              </a:rPr>
              <a:t>„Gehen Sie nun bitte mit Ihren zwei ausgewählten Ideenvorschlägen zu den Pinnwänden und hängen Sie auf eine Pinnwand. Die Assistenzen unterstützen Sie dabei.“</a:t>
            </a:r>
          </a:p>
          <a:p>
            <a:r>
              <a:rPr lang="de-DE" dirty="0" smtClean="0">
                <a:latin typeface="Frutiger LT Com 45 Light"/>
              </a:rPr>
              <a:t>Die Assistenzen halten Pinnnadeln bereit für die TischgastgeberInnen und helfen beim Anheften.</a:t>
            </a:r>
          </a:p>
          <a:p>
            <a:endParaRPr lang="de-DE" dirty="0" smtClean="0">
              <a:latin typeface="Frutiger LT Com 45 Light"/>
            </a:endParaRPr>
          </a:p>
          <a:p>
            <a:r>
              <a:rPr lang="de-DE" b="1" dirty="0" smtClean="0">
                <a:latin typeface="Frutiger LT Com 45 Light"/>
              </a:rPr>
              <a:t>Wichtig: Alle Themenstreifen kommen auf die Pinnwände zum entsprechenden Themenbereich.</a:t>
            </a:r>
            <a:endParaRPr lang="de-DE" dirty="0" smtClean="0">
              <a:latin typeface="Frutiger LT Com 45 Light"/>
            </a:endParaRPr>
          </a:p>
          <a:p>
            <a:endParaRPr lang="de-DE" dirty="0" smtClean="0">
              <a:latin typeface="Frutiger LT Com 45 Light"/>
            </a:endParaRPr>
          </a:p>
          <a:p>
            <a:endParaRPr lang="de-DE" dirty="0" smtClean="0">
              <a:latin typeface="Frutiger LT Com 45 Light"/>
            </a:endParaRPr>
          </a:p>
          <a:p>
            <a:r>
              <a:rPr lang="de-DE" dirty="0" smtClean="0">
                <a:latin typeface="Frutiger LT Com 45 Light"/>
              </a:rPr>
              <a:t>Moderator/In:</a:t>
            </a:r>
          </a:p>
          <a:p>
            <a:r>
              <a:rPr lang="de-DE" dirty="0" smtClean="0">
                <a:latin typeface="Frutiger LT Com 45 Light"/>
              </a:rPr>
              <a:t>„Gehen Sie bitte alle an die Pinnwände und sehen Sie sich die Ideenvorschläge aus Ihrem Themenbereich an. Überlegen Sie sich dabei gut, welcher der angepinnten Impulse Sie am meisten anspricht oder Ihnen besonders wichtig ist. Das wird gleich noch eine große Rolle spielen! Kehren Sie danach zügig zu Ihrem Tisch zurück!“</a:t>
            </a:r>
          </a:p>
          <a:p>
            <a:endParaRPr lang="de-DE" dirty="0" smtClean="0">
              <a:latin typeface="Frutiger LT Com 45 Light"/>
            </a:endParaRPr>
          </a:p>
          <a:p>
            <a:endParaRPr lang="de-DE" dirty="0" smtClean="0">
              <a:latin typeface="Frutiger LT Com 45 Light"/>
            </a:endParaRPr>
          </a:p>
          <a:p>
            <a:endParaRPr lang="de-DE" dirty="0" smtClean="0">
              <a:latin typeface="Frutiger LT Com 45 Light"/>
            </a:endParaRPr>
          </a:p>
          <a:p>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13</a:t>
            </a:fld>
            <a:endParaRPr lang="de-DE"/>
          </a:p>
        </p:txBody>
      </p:sp>
    </p:spTree>
    <p:extLst>
      <p:ext uri="{BB962C8B-B14F-4D97-AF65-F5344CB8AC3E}">
        <p14:creationId xmlns:p14="http://schemas.microsoft.com/office/powerpoint/2010/main" val="2931870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Der/die</a:t>
            </a:r>
            <a:r>
              <a:rPr lang="de-DE" baseline="0" dirty="0" smtClean="0"/>
              <a:t> </a:t>
            </a:r>
            <a:r>
              <a:rPr lang="de-DE" baseline="0" dirty="0" smtClean="0"/>
              <a:t>Community-Manager/in </a:t>
            </a:r>
            <a:r>
              <a:rPr lang="de-DE" baseline="0" dirty="0" smtClean="0"/>
              <a:t>stellt die Aufgaben und Ziele der Online-Werkstatt anhand dieser Folie vor.</a:t>
            </a:r>
          </a:p>
          <a:p>
            <a:endParaRPr lang="de-DE" baseline="0" dirty="0" smtClean="0"/>
          </a:p>
          <a:p>
            <a:r>
              <a:rPr lang="de-DE" baseline="0" dirty="0" smtClean="0"/>
              <a:t>Hierfür hat er/sie 15 Minuten </a:t>
            </a:r>
            <a:r>
              <a:rPr lang="de-DE" baseline="0" dirty="0" smtClean="0"/>
              <a:t>Zeit.</a:t>
            </a:r>
            <a:endParaRPr lang="de-DE" dirty="0" smtClean="0"/>
          </a:p>
          <a:p>
            <a:endParaRPr lang="de-DE" dirty="0" smtClean="0"/>
          </a:p>
          <a:p>
            <a:endParaRPr lang="de-DE" dirty="0"/>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14</a:t>
            </a:fld>
            <a:endParaRPr lang="de-DE"/>
          </a:p>
        </p:txBody>
      </p:sp>
    </p:spTree>
    <p:extLst>
      <p:ext uri="{BB962C8B-B14F-4D97-AF65-F5344CB8AC3E}">
        <p14:creationId xmlns:p14="http://schemas.microsoft.com/office/powerpoint/2010/main" val="2270599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7500" lnSpcReduction="20000"/>
          </a:bodyPr>
          <a:lstStyle/>
          <a:p>
            <a:r>
              <a:rPr lang="de-DE" b="1" dirty="0" smtClean="0">
                <a:latin typeface="Frutiger LT Com 45 Light"/>
              </a:rPr>
              <a:t>2. Tischwechsel</a:t>
            </a:r>
          </a:p>
          <a:p>
            <a:endParaRPr lang="de-DE" dirty="0" smtClean="0">
              <a:latin typeface="Frutiger LT Com 45 Light"/>
            </a:endParaRPr>
          </a:p>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„In diesem Arbeitsschritt erarbeiten Sie einen konkreten Vorschlag zu einer der Ideen an der Pinnwand. Der vorbereitete Lückentext auf den Tisch-</a:t>
            </a:r>
            <a:r>
              <a:rPr lang="de-DE" dirty="0" err="1" smtClean="0">
                <a:latin typeface="Frutiger LT Com 45 Light"/>
              </a:rPr>
              <a:t>Flipcharts</a:t>
            </a:r>
            <a:r>
              <a:rPr lang="de-DE" dirty="0" smtClean="0">
                <a:latin typeface="Frutiger LT Com 45 Light"/>
              </a:rPr>
              <a:t> macht es Ihnen leichter, aber es geht allein um Ihre Inhalte. Gehen Sie bitte wie folgt vor:“</a:t>
            </a:r>
          </a:p>
          <a:p>
            <a:endParaRPr lang="de-DE" dirty="0" smtClean="0">
              <a:latin typeface="Frutiger LT Com 45 Light"/>
            </a:endParaRPr>
          </a:p>
          <a:p>
            <a:r>
              <a:rPr lang="de-DE" dirty="0" smtClean="0">
                <a:latin typeface="Frutiger LT Com 45 Light"/>
              </a:rPr>
              <a:t>Moderator/in stellt den Ablauf vor.   </a:t>
            </a:r>
          </a:p>
          <a:p>
            <a:endParaRPr lang="de-DE" dirty="0" smtClean="0">
              <a:latin typeface="Frutiger LT Com 45 Light"/>
            </a:endParaRPr>
          </a:p>
          <a:p>
            <a:r>
              <a:rPr lang="de-DE" dirty="0" smtClean="0">
                <a:latin typeface="Frutiger LT Com 45 Light"/>
              </a:rPr>
              <a:t>Hinweise für</a:t>
            </a:r>
            <a:r>
              <a:rPr lang="de-DE" baseline="0" dirty="0" smtClean="0">
                <a:latin typeface="Frutiger LT Com 45 Light"/>
              </a:rPr>
              <a:t> die Teilnehmer</a:t>
            </a:r>
            <a:r>
              <a:rPr lang="de-DE" dirty="0" smtClean="0">
                <a:latin typeface="Frutiger LT Com 45 Light"/>
              </a:rPr>
              <a:t>:</a:t>
            </a:r>
          </a:p>
          <a:p>
            <a:r>
              <a:rPr lang="de-DE" dirty="0" smtClean="0">
                <a:latin typeface="Frutiger LT Com 45 Light"/>
              </a:rPr>
              <a:t>Die Teilnehmer einigen sich an jedem Tisch in einer Abstimmung auf einen</a:t>
            </a:r>
            <a:r>
              <a:rPr lang="de-DE" baseline="0" dirty="0" smtClean="0">
                <a:latin typeface="Frutiger LT Com 45 Light"/>
              </a:rPr>
              <a:t> Ideenvorsch</a:t>
            </a:r>
            <a:r>
              <a:rPr lang="de-DE" dirty="0" smtClean="0">
                <a:latin typeface="Frutiger LT Com 45 Light"/>
              </a:rPr>
              <a:t>lag von den Pinnwänden, der anschließend bearbeitet wird. Eine Entscheidung kann fallen per Akklamation oder indem jeder Teilnehmer sein favorisiertes Thema von den Pinnwänden auf ein Kärtchen schreibt und anschließend ausgezählt wird. Bei einem Patt von zwei Vorschlägen wird erneut abgestimmt. Kommt es dann immer noch zu einem Patt, entscheidet der Tischgastgeber. Es ist zulässig, dass auch an mehreren Tischen dasselbe Thema bearbeitet wird.</a:t>
            </a:r>
          </a:p>
          <a:p>
            <a:endParaRPr lang="de-DE" dirty="0" smtClean="0">
              <a:latin typeface="Frutiger LT Com 45 Light"/>
            </a:endParaRPr>
          </a:p>
          <a:p>
            <a:r>
              <a:rPr lang="de-DE" dirty="0" smtClean="0">
                <a:latin typeface="Frutiger LT Com 45 Light"/>
              </a:rPr>
              <a:t>Zum Lückentext:</a:t>
            </a:r>
          </a:p>
          <a:p>
            <a:r>
              <a:rPr lang="de-DE" dirty="0" smtClean="0">
                <a:latin typeface="Frutiger LT Com 45 Light"/>
              </a:rPr>
              <a:t>„Hier legen Sie gemeinsam fest: </a:t>
            </a:r>
            <a:r>
              <a:rPr lang="de-DE" b="1" dirty="0" smtClean="0">
                <a:latin typeface="Frutiger LT Com 45 Light"/>
              </a:rPr>
              <a:t>Was ist die Kernbotschaft unseres Vorschlages? Was wollen wir erreichen? Wie wollen wir es umsetzen?“</a:t>
            </a:r>
          </a:p>
          <a:p>
            <a:endParaRPr lang="de-DE" dirty="0" smtClean="0">
              <a:latin typeface="Frutiger LT Com 45 Light"/>
            </a:endParaRPr>
          </a:p>
          <a:p>
            <a:r>
              <a:rPr lang="de-DE" dirty="0" smtClean="0">
                <a:latin typeface="Frutiger LT Com 45 Light"/>
              </a:rPr>
              <a:t>„Auf der nächsten</a:t>
            </a:r>
            <a:r>
              <a:rPr lang="de-DE" baseline="0" dirty="0" smtClean="0">
                <a:latin typeface="Frutiger LT Com 45 Light"/>
              </a:rPr>
              <a:t> Folie sehen Sie ein „neutrales“ Beispiel für einen BürgerVorschlag im Lückentext. Nicht ganz ernst gemeint, wir wollen nur deutlich machen, wie der Lückentext Ihnen hilft, eine gemeinsame Position zu erarbeiten. Ohne dass Sie sich zu sehr auf die Formulierungen konzentrieren müssen. Es geht vorrangig um Ihre Inhalte. In der Onlinewerkstatt haben Sie die Gelegenheit, die Texte weiter zu schleifen. Und natürlich mehr inhaltliche Details zu entwickeln.“</a:t>
            </a:r>
            <a:r>
              <a:rPr lang="de-DE" dirty="0" smtClean="0">
                <a:latin typeface="Frutiger LT Com 45 Light"/>
              </a:rPr>
              <a:t> </a:t>
            </a:r>
          </a:p>
          <a:p>
            <a:endParaRPr lang="de-DE" dirty="0" smtClean="0">
              <a:latin typeface="Frutiger LT Com 45 Light"/>
            </a:endParaRPr>
          </a:p>
          <a:p>
            <a:r>
              <a:rPr lang="de-DE" sz="1200" b="0" i="0" u="none" strike="noStrike" kern="1200" baseline="0" dirty="0" smtClean="0">
                <a:solidFill>
                  <a:schemeClr val="tx1"/>
                </a:solidFill>
                <a:latin typeface="+mn-lt"/>
                <a:ea typeface="ＭＳ Ｐゴシック" pitchFamily="-106" charset="-128"/>
                <a:cs typeface="+mn-cs"/>
              </a:rPr>
              <a:t>Es ist möglich, dass an mehreren Tischen dasselbe Thema bearbeitet wird. Der Moderator kann in diesem Fall oder bei eher kleinen Gruppen von 100 Teilnehmern und nur vier Tischen pro Themenausschuss darauf hinweisen, dass an jedem Tisch verschiedene Themen diskutiert werden sollten, um das Themenspektrum an Bürgervorschlägen zu erweitern. Oder dass an dem einen oder anderen Tisch zwei Ideen entwickelt und bearbeitet werden können. Dann könnten sogar in einem Ausschuss mit vier Tischen durchaus fünf oder sechs Vorschläge erarbeitet werden. So vergrößert sich die Auswahl, was evtl. dann aber zehn Minuten mehr Zeit in Anspruch nehmen würde.</a:t>
            </a:r>
          </a:p>
          <a:p>
            <a:endParaRPr lang="de-DE" dirty="0" smtClean="0">
              <a:latin typeface="Frutiger LT Com 45 Light"/>
            </a:endParaRPr>
          </a:p>
          <a:p>
            <a:r>
              <a:rPr lang="de-DE" b="1" dirty="0" smtClean="0">
                <a:latin typeface="Frutiger LT Com 45 Light"/>
              </a:rPr>
              <a:t>Nach 25 Minuten </a:t>
            </a:r>
            <a:r>
              <a:rPr lang="de-DE" dirty="0" smtClean="0">
                <a:latin typeface="Frutiger LT Com 45 Light"/>
              </a:rPr>
              <a:t>erinnert der/die zentrale Moderator/In daran, das Eintragen der entwickelten Kernbotschaften, Ziele und Umsetzungsvorschläge in den Lückentext nicht zu vergessen. Er/Sie zeigt dafür auch nochmals den Lückentext auf der nachfolgenden Folie.</a:t>
            </a:r>
          </a:p>
          <a:p>
            <a:endParaRPr lang="de-DE" dirty="0" smtClean="0">
              <a:latin typeface="Frutiger LT Com 45 Light"/>
            </a:endParaRPr>
          </a:p>
          <a:p>
            <a:r>
              <a:rPr lang="de-DE" dirty="0" smtClean="0">
                <a:latin typeface="Frutiger LT Com 45 Light"/>
              </a:rPr>
              <a:t>„Sobald</a:t>
            </a:r>
            <a:r>
              <a:rPr lang="de-DE" baseline="0" dirty="0" smtClean="0">
                <a:latin typeface="Frutiger LT Com 45 Light"/>
              </a:rPr>
              <a:t> Sie den Lückentext fertig </a:t>
            </a:r>
            <a:r>
              <a:rPr lang="de-DE" baseline="0" dirty="0" smtClean="0">
                <a:latin typeface="Frutiger LT Com 45 Light"/>
              </a:rPr>
              <a:t>haben, </a:t>
            </a:r>
            <a:r>
              <a:rPr lang="de-DE" baseline="0" dirty="0" smtClean="0">
                <a:latin typeface="Frutiger LT Com 45 Light"/>
              </a:rPr>
              <a:t>benennen Sie bitte einen Tischvertreter für Rückfragen am Infomarkt. Es kann der/</a:t>
            </a:r>
            <a:r>
              <a:rPr lang="de-DE" baseline="0" dirty="0" err="1" smtClean="0">
                <a:latin typeface="Frutiger LT Com 45 Light"/>
              </a:rPr>
              <a:t>dieTischgastgeber</a:t>
            </a:r>
            <a:r>
              <a:rPr lang="de-DE" baseline="0" dirty="0" smtClean="0">
                <a:latin typeface="Frutiger LT Com 45 Light"/>
              </a:rPr>
              <a:t>/in sein, muss aber nicht. Denken Sie bitte daran, dass wir später auch Bürgerredakteure für jeden Bürgervorschlag brauchen und gemeinsam auswählen werden. Ohne Bürgerredakteure funktioniert die Onlinewerkstatt nicht, nur mit Bürgerredakteuren halten Sie am Ende auch Ihr Bürgerprogramm in der Hand. Der Tischgastgeber oder ein </a:t>
            </a:r>
            <a:r>
              <a:rPr lang="de-DE" baseline="0" dirty="0" err="1" smtClean="0">
                <a:latin typeface="Frutiger LT Com 45 Light"/>
              </a:rPr>
              <a:t>ein</a:t>
            </a:r>
            <a:r>
              <a:rPr lang="de-DE" baseline="0" dirty="0" smtClean="0">
                <a:latin typeface="Frutiger LT Com 45 Light"/>
              </a:rPr>
              <a:t> neuer Tischvertreter kommen natürlich gut in Frage für die Rolle als Bürgerredakteur. Wir kommen darauf zurück, wenn Sie Ihre Top3-BürgerVorschläge ausgewählt haben.“   </a:t>
            </a:r>
            <a:endParaRPr lang="de-DE" dirty="0" smtClean="0">
              <a:latin typeface="Frutiger LT Com 45 Light"/>
            </a:endParaRPr>
          </a:p>
          <a:p>
            <a:endParaRPr lang="de-DE" dirty="0" smtClean="0">
              <a:latin typeface="Frutiger LT Com 45 Light"/>
            </a:endParaRPr>
          </a:p>
          <a:p>
            <a:r>
              <a:rPr lang="de-DE" b="1" dirty="0" smtClean="0">
                <a:latin typeface="Frutiger LT Com 45 Light"/>
              </a:rPr>
              <a:t>Nach 45 Minuten </a:t>
            </a:r>
            <a:r>
              <a:rPr lang="de-DE" dirty="0" smtClean="0">
                <a:latin typeface="Frutiger LT Com 45 Light"/>
              </a:rPr>
              <a:t>bittet der/die</a:t>
            </a:r>
            <a:r>
              <a:rPr lang="de-DE" baseline="0" dirty="0" smtClean="0">
                <a:latin typeface="Frutiger LT Com 45 Light"/>
              </a:rPr>
              <a:t> Moderator/in die Tischgastgeber/innen bzw. –</a:t>
            </a:r>
            <a:r>
              <a:rPr lang="de-DE" baseline="0" dirty="0" err="1" smtClean="0">
                <a:latin typeface="Frutiger LT Com 45 Light"/>
              </a:rPr>
              <a:t>vertreter</a:t>
            </a:r>
            <a:r>
              <a:rPr lang="de-DE" baseline="0" dirty="0" smtClean="0">
                <a:latin typeface="Frutiger LT Com 45 Light"/>
              </a:rPr>
              <a:t>/innen darum, Ihren Bürgervorschlag an eine Pinnwand zu hängen. Jeweils zwei an eine Pinnwand.</a:t>
            </a:r>
            <a:endParaRPr lang="de-DE" dirty="0" smtClean="0">
              <a:latin typeface="Frutiger LT Com 45 Light"/>
            </a:endParaRPr>
          </a:p>
          <a:p>
            <a:endParaRPr lang="de-DE" dirty="0" smtClean="0">
              <a:latin typeface="Frutiger LT Com 45 Light"/>
            </a:endParaRPr>
          </a:p>
          <a:p>
            <a:r>
              <a:rPr lang="de-DE" dirty="0" smtClean="0">
                <a:latin typeface="Frutiger LT Com 45 Light"/>
              </a:rPr>
              <a:t> </a:t>
            </a:r>
          </a:p>
          <a:p>
            <a:r>
              <a:rPr lang="de-DE" dirty="0" smtClean="0">
                <a:latin typeface="Frutiger LT Com 45 Light"/>
              </a:rPr>
              <a:t> </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15</a:t>
            </a:fld>
            <a:endParaRPr lang="de-DE"/>
          </a:p>
        </p:txBody>
      </p:sp>
    </p:spTree>
    <p:extLst>
      <p:ext uri="{BB962C8B-B14F-4D97-AF65-F5344CB8AC3E}">
        <p14:creationId xmlns:p14="http://schemas.microsoft.com/office/powerpoint/2010/main" val="1252868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16</a:t>
            </a:fld>
            <a:endParaRPr lang="de-DE"/>
          </a:p>
        </p:txBody>
      </p:sp>
    </p:spTree>
    <p:extLst>
      <p:ext uri="{BB962C8B-B14F-4D97-AF65-F5344CB8AC3E}">
        <p14:creationId xmlns:p14="http://schemas.microsoft.com/office/powerpoint/2010/main" val="2139202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latin typeface="Frutiger LT Com 45 Light"/>
              </a:rPr>
              <a:t>ModeratorIn</a:t>
            </a:r>
            <a:r>
              <a:rPr lang="de-DE" dirty="0" smtClean="0">
                <a:latin typeface="Frutiger LT Com 45 Light"/>
              </a:rPr>
              <a:t>:</a:t>
            </a:r>
          </a:p>
          <a:p>
            <a:r>
              <a:rPr lang="de-DE" dirty="0" smtClean="0">
                <a:latin typeface="Frutiger LT Com 45 Light"/>
              </a:rPr>
              <a:t>„Sie haben den größten Teil Ihrer Entwicklungsarbeit erledigt.“</a:t>
            </a:r>
          </a:p>
          <a:p>
            <a:r>
              <a:rPr lang="de-DE" dirty="0" smtClean="0">
                <a:latin typeface="Frutiger LT Com 45 Light"/>
              </a:rPr>
              <a:t>„Es liegen nun für jede Themengruppe x</a:t>
            </a:r>
            <a:r>
              <a:rPr lang="de-DE" baseline="0" dirty="0" smtClean="0">
                <a:latin typeface="Frutiger LT Com 45 Light"/>
              </a:rPr>
              <a:t> </a:t>
            </a:r>
            <a:r>
              <a:rPr lang="de-DE" dirty="0" smtClean="0">
                <a:latin typeface="Frutiger LT Com 45 Light"/>
              </a:rPr>
              <a:t> Bürgervorschläge vor – 1 Bürgervorschlag von jedem Tisch. Und wer fleißig arbeitet, hat sich Pausenstärkung verdient. Sie haben nun 60 Minuten Zeit für die Mittagspause. Außerdem können Sie die Zeit nutzen für einen Rundgang: Schauen Sie sich die Bürgervorschläge Ihrer und auch der anderen Themengruppen an.“</a:t>
            </a:r>
          </a:p>
          <a:p>
            <a:endParaRPr lang="de-DE" dirty="0" smtClean="0">
              <a:latin typeface="Frutiger LT Com 45 Light"/>
            </a:endParaRPr>
          </a:p>
          <a:p>
            <a:r>
              <a:rPr lang="de-DE" dirty="0" smtClean="0">
                <a:latin typeface="Frutiger LT Com 45 Light"/>
              </a:rPr>
              <a:t>„Denn nach der Pause entscheiden Sie aus der Auswahl Ihres Themenausschusses, welche Top3-Bürgervorschläge Ihnen am wichtigsten sind. Gehen</a:t>
            </a:r>
            <a:r>
              <a:rPr lang="de-DE" baseline="0" dirty="0" smtClean="0">
                <a:latin typeface="Frutiger LT Com 45 Light"/>
              </a:rPr>
              <a:t> Sie bitte nach der Pause zurück zu den Pinnwänden Ihres Themenausschusses!</a:t>
            </a:r>
            <a:r>
              <a:rPr lang="de-DE" dirty="0" smtClean="0">
                <a:latin typeface="Frutiger LT Com 45 Light"/>
              </a:rPr>
              <a:t>“</a:t>
            </a:r>
          </a:p>
          <a:p>
            <a:endParaRPr lang="de-DE" dirty="0" smtClean="0">
              <a:latin typeface="Frutiger LT Com 45 Light"/>
            </a:endParaRPr>
          </a:p>
          <a:p>
            <a:r>
              <a:rPr lang="de-DE" dirty="0" smtClean="0">
                <a:latin typeface="Frutiger LT Com 45 Light"/>
              </a:rPr>
              <a:t>„Nun</a:t>
            </a:r>
            <a:r>
              <a:rPr lang="de-DE" baseline="0" dirty="0" smtClean="0">
                <a:latin typeface="Frutiger LT Com 45 Light"/>
              </a:rPr>
              <a:t> wünsche ich Ihnen g</a:t>
            </a:r>
            <a:r>
              <a:rPr lang="de-DE" dirty="0" smtClean="0">
                <a:latin typeface="Frutiger LT Com 45 Light"/>
              </a:rPr>
              <a:t>uten Appetit!“</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17</a:t>
            </a:fld>
            <a:endParaRPr lang="de-DE"/>
          </a:p>
        </p:txBody>
      </p:sp>
    </p:spTree>
    <p:extLst>
      <p:ext uri="{BB962C8B-B14F-4D97-AF65-F5344CB8AC3E}">
        <p14:creationId xmlns:p14="http://schemas.microsoft.com/office/powerpoint/2010/main" val="3803747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„Herzlich willkommen zurück aus der Mittagspause! Ich hoffe, Sie haben</a:t>
            </a:r>
            <a:r>
              <a:rPr lang="de-DE" baseline="0" dirty="0" smtClean="0">
                <a:latin typeface="Frutiger LT Com 45 Light"/>
              </a:rPr>
              <a:t> sich gut versorgt. Denn nun stehen Ihre Entscheidungen an. Bitte gehen Sie alle zu den Pinnwänden Ihres Themenausschusses!“</a:t>
            </a:r>
          </a:p>
          <a:p>
            <a:endParaRPr lang="de-DE" baseline="0" dirty="0" smtClean="0">
              <a:latin typeface="Frutiger LT Com 45 Light"/>
            </a:endParaRPr>
          </a:p>
          <a:p>
            <a:r>
              <a:rPr lang="de-DE" baseline="0" dirty="0" smtClean="0">
                <a:latin typeface="Frutiger LT Com 45 Light"/>
              </a:rPr>
              <a:t>Moderator/in erläutert den Ablauf von Schritt 5.</a:t>
            </a:r>
          </a:p>
          <a:p>
            <a:endParaRPr lang="de-DE" baseline="0" dirty="0" smtClean="0">
              <a:latin typeface="Frutiger LT Com 45 Light"/>
            </a:endParaRPr>
          </a:p>
          <a:p>
            <a:r>
              <a:rPr lang="de-DE" dirty="0">
                <a:latin typeface="Frutiger LT Com 45 Light"/>
              </a:rPr>
              <a:t>Bei gleichartigen </a:t>
            </a:r>
            <a:r>
              <a:rPr lang="de-DE" dirty="0" smtClean="0">
                <a:latin typeface="Frutiger LT Com 45 Light"/>
              </a:rPr>
              <a:t>Bürgervorschlägen </a:t>
            </a:r>
            <a:r>
              <a:rPr lang="de-DE" dirty="0">
                <a:latin typeface="Frutiger LT Com 45 Light"/>
              </a:rPr>
              <a:t>entscheiden die Tischgastgeber, welcher </a:t>
            </a:r>
            <a:r>
              <a:rPr lang="de-DE" dirty="0" smtClean="0">
                <a:latin typeface="Frutiger LT Com 45 Light"/>
              </a:rPr>
              <a:t>Bürgervorschlag </a:t>
            </a:r>
            <a:r>
              <a:rPr lang="de-DE" dirty="0">
                <a:latin typeface="Frutiger LT Com 45 Light"/>
              </a:rPr>
              <a:t>in die Auswahl kommt. (Bleiben mehrere in der Auswahl, verringern sich die Wahlchancen durch Stimmensplitting).</a:t>
            </a:r>
          </a:p>
          <a:p>
            <a:endParaRPr lang="de-DE" dirty="0" smtClean="0">
              <a:effectLst/>
              <a:latin typeface="Frutiger LT Com 45 Light"/>
            </a:endParaRPr>
          </a:p>
          <a:p>
            <a:pPr lvl="0"/>
            <a:r>
              <a:rPr lang="de-DE" dirty="0">
                <a:latin typeface="Frutiger LT Com 45 Light"/>
              </a:rPr>
              <a:t>Die ausgewählten Repräsentanten bzw. Tischgastgeber stehen für Rückfragen an den Pinnwänden. In dieser Arbeitsphase können Vorschläge kommentiert oder ein persönliches Kurz-Plädoyer für einen bestimmten Vorschlag gehalten werden. </a:t>
            </a:r>
          </a:p>
          <a:p>
            <a:pPr lvl="0"/>
            <a:endParaRPr lang="de-DE" dirty="0">
              <a:latin typeface="Frutiger LT Com 45 Light"/>
            </a:endParaRPr>
          </a:p>
          <a:p>
            <a:pPr lvl="0"/>
            <a:r>
              <a:rPr lang="de-DE" b="1" dirty="0">
                <a:latin typeface="Frutiger LT Com 45 Light"/>
              </a:rPr>
              <a:t>Nach 20 Minuten fordert der/die Moderator/in </a:t>
            </a:r>
            <a:r>
              <a:rPr lang="de-DE" dirty="0">
                <a:latin typeface="Frutiger LT Com 45 Light"/>
              </a:rPr>
              <a:t>die Teilnehmer, folgende Frage zu beantworten: </a:t>
            </a:r>
            <a:r>
              <a:rPr lang="de-DE" b="1" dirty="0">
                <a:latin typeface="Frutiger LT Com 45 Light"/>
              </a:rPr>
              <a:t>Welcher </a:t>
            </a:r>
            <a:r>
              <a:rPr lang="de-DE" b="1" dirty="0" smtClean="0">
                <a:latin typeface="Frutiger LT Com 45 Light"/>
              </a:rPr>
              <a:t>Bürgervorschlag </a:t>
            </a:r>
            <a:r>
              <a:rPr lang="de-DE" b="1" dirty="0">
                <a:latin typeface="Frutiger LT Com 45 Light"/>
              </a:rPr>
              <a:t>ist Ihnen am wichtigsten? </a:t>
            </a:r>
            <a:r>
              <a:rPr lang="de-DE" dirty="0">
                <a:latin typeface="Frutiger LT Com 45 Light"/>
              </a:rPr>
              <a:t>Stellen Sie sich bitte vor den </a:t>
            </a:r>
            <a:r>
              <a:rPr lang="de-DE" dirty="0" smtClean="0">
                <a:latin typeface="Frutiger LT Com 45 Light"/>
              </a:rPr>
              <a:t>Bürgervorschlag</a:t>
            </a:r>
            <a:r>
              <a:rPr lang="de-DE" dirty="0">
                <a:latin typeface="Frutiger LT Com 45 Light"/>
              </a:rPr>
              <a:t>, den Sie persönlich gut finden.</a:t>
            </a:r>
          </a:p>
          <a:p>
            <a:pPr lvl="0"/>
            <a:endParaRPr lang="de-DE" dirty="0">
              <a:latin typeface="Frutiger LT Com 45 Light"/>
            </a:endParaRPr>
          </a:p>
          <a:p>
            <a:r>
              <a:rPr lang="de-DE" dirty="0">
                <a:latin typeface="Frutiger LT Com 45 Light"/>
              </a:rPr>
              <a:t>Jeder Teilnehmer</a:t>
            </a:r>
            <a:r>
              <a:rPr lang="de-DE" b="1" dirty="0">
                <a:latin typeface="Frutiger LT Com 45 Light"/>
              </a:rPr>
              <a:t> </a:t>
            </a:r>
            <a:r>
              <a:rPr lang="de-DE" dirty="0">
                <a:latin typeface="Frutiger LT Com 45 Light"/>
              </a:rPr>
              <a:t>stellt sich vor seinen Favoriten auf. Die Teilnehmer sehen im Überblick, welche </a:t>
            </a:r>
            <a:r>
              <a:rPr lang="de-DE" dirty="0" smtClean="0">
                <a:latin typeface="Frutiger LT Com 45 Light"/>
              </a:rPr>
              <a:t>Bürgervorschläge </a:t>
            </a:r>
            <a:r>
              <a:rPr lang="de-DE" dirty="0">
                <a:latin typeface="Frutiger LT Com 45 Light"/>
              </a:rPr>
              <a:t>vor der folgenden Debatte höher im Kurs stehen.</a:t>
            </a:r>
            <a:endParaRPr lang="de-DE" dirty="0" smtClean="0">
              <a:effectLst/>
              <a:latin typeface="Frutiger LT Com 45 Light"/>
            </a:endParaRPr>
          </a:p>
          <a:p>
            <a:r>
              <a:rPr lang="de-DE" dirty="0">
                <a:latin typeface="Frutiger LT Com 45 Light"/>
              </a:rPr>
              <a:t>Ergebnis: Kenntnis aller </a:t>
            </a:r>
            <a:r>
              <a:rPr lang="de-DE" dirty="0" smtClean="0">
                <a:latin typeface="Frutiger LT Com 45 Light"/>
              </a:rPr>
              <a:t>Bürgervorschläge </a:t>
            </a:r>
            <a:r>
              <a:rPr lang="de-DE" dirty="0">
                <a:latin typeface="Frutiger LT Com 45 Light"/>
              </a:rPr>
              <a:t>des Ausschusses und erster Überblick zur Wertschätzung der </a:t>
            </a:r>
            <a:r>
              <a:rPr lang="de-DE" dirty="0" smtClean="0">
                <a:latin typeface="Frutiger LT Com 45 Light"/>
              </a:rPr>
              <a:t>Bürgervorschläge </a:t>
            </a:r>
            <a:r>
              <a:rPr lang="de-DE" dirty="0">
                <a:latin typeface="Frutiger LT Com 45 Light"/>
              </a:rPr>
              <a:t>als Ausgangspunkt für die finalen Tischdebatten</a:t>
            </a:r>
            <a:r>
              <a:rPr lang="de-DE" dirty="0" smtClean="0">
                <a:latin typeface="Frutiger LT Com 45 Light"/>
              </a:rPr>
              <a:t>.</a:t>
            </a:r>
          </a:p>
          <a:p>
            <a:r>
              <a:rPr lang="de-DE" dirty="0" smtClean="0">
                <a:latin typeface="Frutiger LT Com 45 Light"/>
              </a:rPr>
              <a:t> </a:t>
            </a:r>
            <a:endParaRPr lang="de-DE" dirty="0" smtClean="0">
              <a:effectLst/>
              <a:latin typeface="Frutiger LT Com 45 Light"/>
            </a:endParaRPr>
          </a:p>
          <a:p>
            <a:r>
              <a:rPr lang="de-DE" b="1" dirty="0">
                <a:latin typeface="Frutiger LT Com 45 Light"/>
              </a:rPr>
              <a:t>Die </a:t>
            </a:r>
            <a:r>
              <a:rPr lang="de-DE" b="1" dirty="0" smtClean="0">
                <a:latin typeface="Frutiger LT Com 45 Light"/>
              </a:rPr>
              <a:t>nächste Folie</a:t>
            </a:r>
            <a:r>
              <a:rPr lang="de-DE" b="1" baseline="0" dirty="0" smtClean="0">
                <a:latin typeface="Frutiger LT Com 45 Light"/>
              </a:rPr>
              <a:t> </a:t>
            </a:r>
            <a:r>
              <a:rPr lang="de-DE" b="1" dirty="0" smtClean="0">
                <a:latin typeface="Frutiger LT Com 45 Light"/>
              </a:rPr>
              <a:t>zeigt </a:t>
            </a:r>
            <a:r>
              <a:rPr lang="de-DE" b="1" dirty="0">
                <a:latin typeface="Frutiger LT Com 45 Light"/>
              </a:rPr>
              <a:t>bei diesem Arbeitsschritt die </a:t>
            </a:r>
            <a:r>
              <a:rPr lang="de-DE" b="1" dirty="0" smtClean="0">
                <a:latin typeface="Frutiger LT Com 45 Light"/>
              </a:rPr>
              <a:t>Mustersituation</a:t>
            </a:r>
            <a:r>
              <a:rPr lang="de-DE" b="1" baseline="0" dirty="0" smtClean="0">
                <a:latin typeface="Frutiger LT Com 45 Light"/>
              </a:rPr>
              <a:t> vor den Pinnpinnwänden</a:t>
            </a:r>
            <a:r>
              <a:rPr lang="de-DE" b="1" dirty="0" smtClean="0">
                <a:latin typeface="Frutiger LT Com 45 Light"/>
              </a:rPr>
              <a:t>.</a:t>
            </a:r>
          </a:p>
          <a:p>
            <a:endParaRPr lang="de-DE" b="0" dirty="0" smtClean="0">
              <a:latin typeface="Frutiger LT Com 45 Light"/>
            </a:endParaRPr>
          </a:p>
          <a:p>
            <a:r>
              <a:rPr lang="de-DE" b="0" dirty="0" smtClean="0">
                <a:latin typeface="Frutiger LT Com 45 Light"/>
              </a:rPr>
              <a:t>Moderator</a:t>
            </a:r>
            <a:r>
              <a:rPr lang="de-DE" b="0" baseline="0" dirty="0" smtClean="0">
                <a:latin typeface="Frutiger LT Com 45 Light"/>
              </a:rPr>
              <a:t>/in zeigt die nächste Folie kurz zur Erläuterung und wechselt dann zurück.</a:t>
            </a:r>
            <a:endParaRPr lang="de-DE" b="0"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18</a:t>
            </a:fld>
            <a:endParaRPr lang="de-DE"/>
          </a:p>
        </p:txBody>
      </p:sp>
    </p:spTree>
    <p:extLst>
      <p:ext uri="{BB962C8B-B14F-4D97-AF65-F5344CB8AC3E}">
        <p14:creationId xmlns:p14="http://schemas.microsoft.com/office/powerpoint/2010/main" val="7424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19</a:t>
            </a:fld>
            <a:endParaRPr lang="de-DE"/>
          </a:p>
        </p:txBody>
      </p:sp>
    </p:spTree>
    <p:extLst>
      <p:ext uri="{BB962C8B-B14F-4D97-AF65-F5344CB8AC3E}">
        <p14:creationId xmlns:p14="http://schemas.microsoft.com/office/powerpoint/2010/main" val="385354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mtClean="0">
                <a:latin typeface="Frutiger LT Com 45 Light"/>
              </a:rPr>
              <a:t>Der/Moderator/in</a:t>
            </a:r>
            <a:r>
              <a:rPr lang="de-DE" baseline="0" smtClean="0">
                <a:latin typeface="Frutiger LT Com 45 Light"/>
              </a:rPr>
              <a:t> greift die Antworten auf und erläutert die grundsätzlichen Ziele des BürgerForums anhand dieser Folie. </a:t>
            </a:r>
            <a:endParaRPr lang="de-DE">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a:t>
            </a:fld>
            <a:endParaRPr lang="de-DE"/>
          </a:p>
        </p:txBody>
      </p:sp>
    </p:spTree>
    <p:extLst>
      <p:ext uri="{BB962C8B-B14F-4D97-AF65-F5344CB8AC3E}">
        <p14:creationId xmlns:p14="http://schemas.microsoft.com/office/powerpoint/2010/main" val="2513718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Frutiger LT Com 45 Light"/>
              </a:rPr>
              <a:t>Moderator</a:t>
            </a:r>
            <a:r>
              <a:rPr lang="de-DE" baseline="0" dirty="0" smtClean="0">
                <a:latin typeface="Frutiger LT Com 45 Light"/>
              </a:rPr>
              <a:t>/in:</a:t>
            </a:r>
          </a:p>
          <a:p>
            <a:endParaRPr lang="de-DE" baseline="0" dirty="0" smtClean="0">
              <a:latin typeface="Frutiger LT Com 45 Light"/>
            </a:endParaRPr>
          </a:p>
          <a:p>
            <a:r>
              <a:rPr lang="de-DE" baseline="0" dirty="0" smtClean="0">
                <a:latin typeface="Frutiger LT Com 45 Light"/>
              </a:rPr>
              <a:t>„Bitte gehen Sie nun zu den Tischen zurück. Bitte wählen Sie dabei wieder einen neuen Tisch. Es ist der letzte Tischwechsel für heute. Es ist vielleicht der wichtigste Tischwechsel. Denn nun können Sie anderen Mitgliedern Ihres Ausschusses erklären, warum Sie welche Favoriten haben. Die Tischgastgeber bleiben natürlich wieder am angestammten Tisch.“</a:t>
            </a:r>
          </a:p>
          <a:p>
            <a:endParaRPr lang="de-DE" baseline="0" dirty="0" smtClean="0">
              <a:latin typeface="Frutiger LT Com 45 Light"/>
            </a:endParaRPr>
          </a:p>
          <a:p>
            <a:r>
              <a:rPr lang="de-DE" baseline="0" dirty="0" smtClean="0">
                <a:latin typeface="Frutiger LT Com 45 Light"/>
              </a:rPr>
              <a:t>Moderator/in erläutert den Ablauf.</a:t>
            </a:r>
          </a:p>
          <a:p>
            <a:endParaRPr lang="de-DE" baseline="0" dirty="0" smtClean="0">
              <a:latin typeface="Frutiger LT Com 45 Light"/>
            </a:endParaRPr>
          </a:p>
          <a:p>
            <a:r>
              <a:rPr lang="de-DE" baseline="0" dirty="0" smtClean="0">
                <a:latin typeface="Frutiger LT Com 45 Light"/>
              </a:rPr>
              <a:t>„Jetzt ist die Chance, dass Sie sich eine gut fundiert Meinung bilden. Durch die Tischdebatten kann jeder von Ihnen eine bessere Entscheidung bei der folgenden Auswahl treffen. Bitte hören Sie sich die Argumente Ihrer Nachbarn an, bringen Sie Ihre eigenen Bewertungen in die Tischdebatte ein! Und treffen Sie bitte erst danach Ihr abschließendes Urteil.“</a:t>
            </a:r>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20</a:t>
            </a:fld>
            <a:endParaRPr lang="de-DE"/>
          </a:p>
        </p:txBody>
      </p:sp>
    </p:spTree>
    <p:extLst>
      <p:ext uri="{BB962C8B-B14F-4D97-AF65-F5344CB8AC3E}">
        <p14:creationId xmlns:p14="http://schemas.microsoft.com/office/powerpoint/2010/main" val="623524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„Zeit für Ihre</a:t>
            </a:r>
            <a:r>
              <a:rPr lang="de-DE" baseline="0" dirty="0" smtClean="0">
                <a:latin typeface="Frutiger LT Com 45 Light"/>
              </a:rPr>
              <a:t> inhaltliche Entscheidung heute. Gehen Sie bitte nun zu den Pinnwänden Ihres Themenausschusses zurück. Die Moderationsassistenten halten 3 grüne Klebepunkte für Sie bereit.“</a:t>
            </a:r>
          </a:p>
          <a:p>
            <a:endParaRPr lang="de-DE" baseline="0" dirty="0" smtClean="0">
              <a:latin typeface="Frutiger LT Com 45 Light"/>
            </a:endParaRPr>
          </a:p>
          <a:p>
            <a:r>
              <a:rPr lang="de-DE" baseline="0" dirty="0" smtClean="0">
                <a:latin typeface="Frutiger LT Com 45 Light"/>
              </a:rPr>
              <a:t>Der/die Moderator/in stellt den Ablauf vor.</a:t>
            </a:r>
          </a:p>
          <a:p>
            <a:endParaRPr lang="de-DE" baseline="0" dirty="0" smtClean="0">
              <a:latin typeface="Frutiger LT Com 45 Light"/>
            </a:endParaRPr>
          </a:p>
          <a:p>
            <a:r>
              <a:rPr lang="de-DE" baseline="0" dirty="0" smtClean="0">
                <a:latin typeface="Frutiger LT Com 45 Light"/>
              </a:rPr>
              <a:t>„Bitte wählen Sie nun den Top3-Bürgervorschlägen Ihrer Wahl jeweils einen grünen Klebepunkt. Kleben Sie den Punkt in das Abstimmungsfeld auf den Postern.“ </a:t>
            </a:r>
          </a:p>
          <a:p>
            <a:endParaRPr lang="de-DE" baseline="0" dirty="0" smtClean="0">
              <a:latin typeface="Frutiger LT Com 45 Light"/>
            </a:endParaRPr>
          </a:p>
          <a:p>
            <a:r>
              <a:rPr lang="de-DE" baseline="0" dirty="0" smtClean="0">
                <a:latin typeface="Frutiger LT Com 45 Light"/>
              </a:rPr>
              <a:t>Hinweise für die Teilnehmer:</a:t>
            </a:r>
          </a:p>
          <a:p>
            <a:r>
              <a:rPr lang="de-DE" baseline="0" dirty="0" smtClean="0">
                <a:latin typeface="Frutiger LT Com 45 Light"/>
              </a:rPr>
              <a:t>Ein Patt ist wichtig zwischen den Plätzen 3 und 4. Es geht um die Auswahl der Top3. </a:t>
            </a:r>
          </a:p>
          <a:p>
            <a:r>
              <a:rPr lang="de-DE" baseline="0" dirty="0" smtClean="0">
                <a:latin typeface="Frutiger LT Com 45 Light"/>
              </a:rPr>
              <a:t>Bleibt es beim Patt, entscheiden die BürgerRedakteure nach ihrer Auswahl im nächsten Schritt, welchen Bürgervorschlag sie weiter bearbeiten wollen.</a:t>
            </a:r>
          </a:p>
          <a:p>
            <a:endParaRPr lang="de-DE" baseline="0" dirty="0" smtClean="0">
              <a:latin typeface="Frutiger LT Com 45 Light"/>
            </a:endParaRPr>
          </a:p>
          <a:p>
            <a:r>
              <a:rPr lang="de-DE" baseline="0" dirty="0" smtClean="0">
                <a:latin typeface="Frutiger LT Com 45 Light"/>
              </a:rPr>
              <a:t> </a:t>
            </a:r>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21</a:t>
            </a:fld>
            <a:endParaRPr lang="de-DE"/>
          </a:p>
        </p:txBody>
      </p:sp>
    </p:spTree>
    <p:extLst>
      <p:ext uri="{BB962C8B-B14F-4D97-AF65-F5344CB8AC3E}">
        <p14:creationId xmlns:p14="http://schemas.microsoft.com/office/powerpoint/2010/main" val="4216401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0000" lnSpcReduction="20000"/>
          </a:bodyPr>
          <a:lstStyle/>
          <a:p>
            <a:r>
              <a:rPr lang="de-DE" dirty="0" smtClean="0">
                <a:latin typeface="Frutiger LT Com 45 Light"/>
              </a:rPr>
              <a:t>Der/die Moderator/in stellt den Ablauf anhand der Folie kurz vor.</a:t>
            </a:r>
          </a:p>
          <a:p>
            <a:endParaRPr lang="de-DE" dirty="0" smtClean="0">
              <a:latin typeface="Frutiger LT Com 45 Light"/>
            </a:endParaRPr>
          </a:p>
          <a:p>
            <a:r>
              <a:rPr lang="de-DE" dirty="0" smtClean="0">
                <a:latin typeface="Frutiger LT Com 45 Light"/>
              </a:rPr>
              <a:t>Danach führen die </a:t>
            </a:r>
            <a:r>
              <a:rPr lang="de-DE" dirty="0" err="1" smtClean="0">
                <a:latin typeface="Frutiger LT Com 45 Light"/>
              </a:rPr>
              <a:t>Moderatorionsassistenten</a:t>
            </a:r>
            <a:r>
              <a:rPr lang="de-DE" dirty="0" smtClean="0">
                <a:latin typeface="Frutiger LT Com 45 Light"/>
              </a:rPr>
              <a:t>/innen in den einzelnen</a:t>
            </a:r>
            <a:r>
              <a:rPr lang="de-DE" baseline="0" dirty="0" smtClean="0">
                <a:latin typeface="Frutiger LT Com 45 Light"/>
              </a:rPr>
              <a:t> Themenausschüssen </a:t>
            </a:r>
            <a:r>
              <a:rPr lang="de-DE" dirty="0" smtClean="0">
                <a:latin typeface="Frutiger LT Com 45 Light"/>
              </a:rPr>
              <a:t>durch </a:t>
            </a:r>
            <a:r>
              <a:rPr lang="de-DE" smtClean="0">
                <a:latin typeface="Frutiger LT Com 45 Light"/>
              </a:rPr>
              <a:t>folgenden Detailablauf:</a:t>
            </a:r>
            <a:endParaRPr lang="de-DE" dirty="0" smtClean="0">
              <a:latin typeface="Frutiger LT Com 45 Light"/>
            </a:endParaRPr>
          </a:p>
          <a:p>
            <a:pPr marL="227475" indent="-227475">
              <a:buAutoNum type="arabicPeriod"/>
            </a:pPr>
            <a:r>
              <a:rPr lang="de-DE" dirty="0" smtClean="0">
                <a:latin typeface="Frutiger LT Com 45 Light"/>
              </a:rPr>
              <a:t>Der Moderationsassistent bittet die Tischgastgeber oder Tischrepräsentanten bei Ihren Top 3 Bürgervorschlägen stehen zu bleiben. Er fragt sie, ob, ob sie „ihren“ Top 3-BürgerVorschlag weiter online betreuen wollen. Er verweist auf den 2. Bürgerredakteur pro Vorschlag, der den Tischgastgeber bzw. Tischrepräsentanten unterstützen soll. </a:t>
            </a:r>
          </a:p>
          <a:p>
            <a:pPr marL="227475" indent="-227475">
              <a:buFont typeface="+mj-lt"/>
              <a:buAutoNum type="arabicPeriod"/>
            </a:pPr>
            <a:r>
              <a:rPr lang="de-DE" dirty="0" smtClean="0">
                <a:latin typeface="Frutiger LT Com 45 Light"/>
              </a:rPr>
              <a:t>Tischgastgeber bzw. Tischrepräsentanten, die die Rolle übernehmen wollen, bleiben und werden per Akklamation bestätigt.</a:t>
            </a:r>
          </a:p>
          <a:p>
            <a:pPr marL="227475" indent="-227475">
              <a:buFont typeface="+mj-lt"/>
              <a:buAutoNum type="arabicPeriod"/>
            </a:pPr>
            <a:r>
              <a:rPr lang="de-DE" dirty="0" smtClean="0">
                <a:latin typeface="Frutiger LT Com 45 Light"/>
              </a:rPr>
              <a:t>Der Moderationsassistent fragt unter verbleibenden Tischgastgebern/Repräsentanten, wer als (Co-)Bürgerredakteur einen der Top3-Voschläge begleiten möchte. </a:t>
            </a:r>
          </a:p>
          <a:p>
            <a:pPr marL="227475" indent="-227475">
              <a:buFont typeface="+mj-lt"/>
              <a:buAutoNum type="arabicPeriod"/>
            </a:pPr>
            <a:r>
              <a:rPr lang="de-DE" dirty="0" smtClean="0">
                <a:latin typeface="Frutiger LT Com 45 Light"/>
              </a:rPr>
              <a:t>Interessierte Tischgastgeber und Tischrepräsentanten der Top4 – Top8-Vorschläge stellen sich anschließend nun zum Bürgervorschlag, den sie online weiter bearbeiten wollen.</a:t>
            </a:r>
          </a:p>
          <a:p>
            <a:pPr marL="227475" indent="-227475">
              <a:buFont typeface="+mj-lt"/>
              <a:buAutoNum type="arabicPeriod"/>
            </a:pPr>
            <a:r>
              <a:rPr lang="de-DE" dirty="0" smtClean="0">
                <a:latin typeface="Frutiger LT Com 45 Light"/>
              </a:rPr>
              <a:t>Die Interessierten können sich kurz vorstellen, von Teilnehmern des Themenausschusses können weitere Bürgerredakteure vorgeschlagen werden.</a:t>
            </a:r>
            <a:r>
              <a:rPr lang="de-DE" baseline="0" dirty="0" smtClean="0">
                <a:latin typeface="Frutiger LT Com 45 Light"/>
              </a:rPr>
              <a:t> </a:t>
            </a:r>
            <a:r>
              <a:rPr lang="de-DE" dirty="0" smtClean="0">
                <a:latin typeface="Frutiger LT Com 45 Light"/>
              </a:rPr>
              <a:t>In der Infophase konnten sich die Teilnehmer bereits über die Aufgaben des Bürgerredakteurs in einem Artikel informieren.</a:t>
            </a:r>
          </a:p>
          <a:p>
            <a:pPr marL="227475" indent="-227475">
              <a:buFont typeface="+mj-lt"/>
              <a:buAutoNum type="arabicPeriod"/>
            </a:pPr>
            <a:r>
              <a:rPr lang="de-DE" dirty="0" smtClean="0">
                <a:latin typeface="Frutiger LT Com 45 Light"/>
              </a:rPr>
              <a:t>Für jeden Bürgervorschlag werden zwei Bürgerredakteure ausgewählt. Die Teilnehmer bestätigen die Auswahl per Akklamation. Die Assistenten unterstützen die Auswahl bei mehr als 2 Interessenten pro Bürgervorschlag. Sie bitten um Handzeichen und zählen aus. </a:t>
            </a:r>
            <a:br>
              <a:rPr lang="de-DE" dirty="0" smtClean="0">
                <a:latin typeface="Frutiger LT Com 45 Light"/>
              </a:rPr>
            </a:br>
            <a:r>
              <a:rPr lang="de-DE" dirty="0" smtClean="0">
                <a:latin typeface="Frutiger LT Com 45 Light"/>
              </a:rPr>
              <a:t>Anreiz: Nur Bürgervorschläge mit zwei Bürgerredakteuren kommen in die Online-Werkstatt (Minimum 1 Bürgerredakteur pro Bürgervorschlag). Und nur die Top3-Bürgervoschläge stehen zur Verfügung.</a:t>
            </a:r>
            <a:r>
              <a:rPr lang="de-DE" baseline="0" dirty="0" smtClean="0">
                <a:latin typeface="Frutiger LT Com 45 Light"/>
              </a:rPr>
              <a:t> </a:t>
            </a:r>
            <a:br>
              <a:rPr lang="de-DE" baseline="0" dirty="0" smtClean="0">
                <a:latin typeface="Frutiger LT Com 45 Light"/>
              </a:rPr>
            </a:br>
            <a:r>
              <a:rPr lang="de-DE" dirty="0" smtClean="0">
                <a:latin typeface="Frutiger LT Com 45 Light"/>
              </a:rPr>
              <a:t>Die Assistenten notieren die Namen der beiden Bürgerredakteure auf dem entsprechenden Bürgervorschlag.</a:t>
            </a:r>
          </a:p>
          <a:p>
            <a:pPr marL="227475" indent="-227475">
              <a:buFont typeface="+mj-lt"/>
              <a:buAutoNum type="arabicPeriod"/>
            </a:pPr>
            <a:r>
              <a:rPr lang="de-DE" dirty="0" smtClean="0">
                <a:latin typeface="Frutiger LT Com 45 Light"/>
              </a:rPr>
              <a:t>Der Moderator führt nun mit fliegendem Mikro (Rundgang in den Ausschüssen) kurze Interviews mit einer der folgenden Fragen:</a:t>
            </a:r>
          </a:p>
          <a:p>
            <a:pPr marL="625555" lvl="1" indent="-170606">
              <a:buFont typeface="Wingdings" panose="05000000000000000000" pitchFamily="2" charset="2"/>
              <a:buChar char="Ø"/>
            </a:pPr>
            <a:r>
              <a:rPr lang="de-DE" dirty="0" smtClean="0">
                <a:latin typeface="Frutiger LT Com 45 Light"/>
              </a:rPr>
              <a:t>Welchen Bürgervorschlag werden Sie bearbeiten?</a:t>
            </a:r>
          </a:p>
          <a:p>
            <a:pPr marL="625555" lvl="1" indent="-170606">
              <a:buFont typeface="Wingdings" panose="05000000000000000000" pitchFamily="2" charset="2"/>
              <a:buChar char="Ø"/>
            </a:pPr>
            <a:r>
              <a:rPr lang="de-DE" dirty="0" smtClean="0">
                <a:latin typeface="Frutiger LT Com 45 Light"/>
              </a:rPr>
              <a:t>Haben Sie in Ihrem Themenausschuss Bürgerredakteure für alle Top3 BürgerVorschläge zusammen? </a:t>
            </a:r>
          </a:p>
          <a:p>
            <a:pPr marL="625555" lvl="1" indent="-170606">
              <a:buFont typeface="Wingdings" panose="05000000000000000000" pitchFamily="2" charset="2"/>
              <a:buChar char="Ø"/>
            </a:pPr>
            <a:r>
              <a:rPr lang="de-DE" dirty="0" smtClean="0">
                <a:latin typeface="Frutiger LT Com 45 Light"/>
              </a:rPr>
              <a:t>Welche Bürgervorschläge haben Sie noch auswählt?</a:t>
            </a:r>
          </a:p>
          <a:p>
            <a:endParaRPr lang="de-DE" dirty="0" smtClean="0">
              <a:latin typeface="Frutiger LT Com 45 Light"/>
            </a:endParaRPr>
          </a:p>
          <a:p>
            <a:r>
              <a:rPr lang="de-DE" b="1" dirty="0" smtClean="0">
                <a:latin typeface="Frutiger LT Com 45 Light"/>
              </a:rPr>
              <a:t>Wichtig: </a:t>
            </a:r>
            <a:r>
              <a:rPr lang="de-DE" dirty="0" smtClean="0">
                <a:latin typeface="Frutiger LT Com 45 Light"/>
              </a:rPr>
              <a:t>Stellt der Moderator während der Interviews fest, dass noch Bürgerredakteure fehlen, bittet er mit Hilfe des „öffentlichen Erwartungsdrucks“ im Plenum noch fehlende Bürgerredakteure jetzt auszuwählen. Pro Bürgervorschlag muss mindestens 1 Bürgerredakteur „beauftragt“  werden.</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22</a:t>
            </a:fld>
            <a:endParaRPr lang="de-DE"/>
          </a:p>
        </p:txBody>
      </p:sp>
    </p:spTree>
    <p:extLst>
      <p:ext uri="{BB962C8B-B14F-4D97-AF65-F5344CB8AC3E}">
        <p14:creationId xmlns:p14="http://schemas.microsoft.com/office/powerpoint/2010/main" val="2093795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Frutiger LT Com 45 Light"/>
              </a:rPr>
              <a:t>Moderator/in (zurück auf der Bühne):</a:t>
            </a:r>
          </a:p>
          <a:p>
            <a:endParaRPr lang="de-DE" dirty="0" smtClean="0">
              <a:latin typeface="Frutiger LT Com 45 Light"/>
            </a:endParaRPr>
          </a:p>
          <a:p>
            <a:r>
              <a:rPr lang="de-DE" dirty="0" smtClean="0">
                <a:latin typeface="Frutiger LT Com 45 Light"/>
              </a:rPr>
              <a:t>„Das war jetzt noch mal ein kleiner Kraftakt. Für Sie und auch für uns.</a:t>
            </a:r>
            <a:r>
              <a:rPr lang="de-DE" baseline="0" dirty="0" smtClean="0">
                <a:latin typeface="Frutiger LT Com 45 Light"/>
              </a:rPr>
              <a:t> Aber Sie haben es geschafft. Sie haben Ihre Top3-Bürgervorschläge ausgewählt und – ganz wichtig für die kommenden Wochen – Sie haben 2 Bürgerredakteure für jeden der Top3-Bürgervorschläge. Für diese Leistung und Ihr Engagement möchte ich mich herzlich bedanken! Ich denke, das ist auch einen richtigen Applaus wert!“</a:t>
            </a:r>
          </a:p>
          <a:p>
            <a:endParaRPr lang="de-DE" baseline="0" dirty="0" smtClean="0">
              <a:latin typeface="Frutiger LT Com 45 Light"/>
            </a:endParaRPr>
          </a:p>
          <a:p>
            <a:r>
              <a:rPr lang="de-DE" baseline="0" dirty="0" smtClean="0">
                <a:latin typeface="Frutiger LT Com 45 Light"/>
              </a:rPr>
              <a:t>„Bevor wir zum Schlussakkord kommen, möchte ich mit Ihnen einen Ausblick auf die kommenden Wochen wagen. Was erwartet Sie in der Onlinewerkstatt?“</a:t>
            </a:r>
          </a:p>
          <a:p>
            <a:endParaRPr lang="de-DE" baseline="0" dirty="0" smtClean="0">
              <a:latin typeface="Frutiger LT Com 45 Light"/>
            </a:endParaRPr>
          </a:p>
          <a:p>
            <a:r>
              <a:rPr lang="de-DE" b="1" baseline="0" dirty="0" smtClean="0">
                <a:latin typeface="Frutiger LT Com 45 Light"/>
              </a:rPr>
              <a:t>Sie haben für die gesamte Einführung der Onlinewerkstatt 30 Minuten Zeit!</a:t>
            </a:r>
          </a:p>
          <a:p>
            <a:endParaRPr lang="de-DE" b="1" baseline="0" dirty="0" smtClean="0">
              <a:latin typeface="Frutiger LT Com 45 Light"/>
            </a:endParaRPr>
          </a:p>
          <a:p>
            <a:pPr marL="170606" indent="-170606">
              <a:buFontTx/>
              <a:buChar char="-"/>
            </a:pPr>
            <a:r>
              <a:rPr lang="de-DE" b="1" baseline="0" dirty="0" smtClean="0">
                <a:latin typeface="Frutiger LT Com 45 Light"/>
              </a:rPr>
              <a:t>10 Minuten für die kurze Vorstellung Aufgaben, Ziele und Ablauf</a:t>
            </a:r>
          </a:p>
          <a:p>
            <a:pPr marL="170606" indent="-170606">
              <a:buFontTx/>
              <a:buChar char="-"/>
            </a:pPr>
            <a:r>
              <a:rPr lang="de-DE" b="1" baseline="0" dirty="0" smtClean="0">
                <a:latin typeface="Frutiger LT Com 45 Light"/>
              </a:rPr>
              <a:t>20 Minuten für den Live-Durchgang am echten Bürgervorschlag mit Bürgerredakteuren</a:t>
            </a:r>
          </a:p>
          <a:p>
            <a:endParaRPr lang="de-DE" baseline="0"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23</a:t>
            </a:fld>
            <a:endParaRPr lang="de-DE"/>
          </a:p>
        </p:txBody>
      </p:sp>
    </p:spTree>
    <p:extLst>
      <p:ext uri="{BB962C8B-B14F-4D97-AF65-F5344CB8AC3E}">
        <p14:creationId xmlns:p14="http://schemas.microsoft.com/office/powerpoint/2010/main" val="4181463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24</a:t>
            </a:fld>
            <a:endParaRPr lang="de-DE"/>
          </a:p>
        </p:txBody>
      </p:sp>
    </p:spTree>
    <p:extLst>
      <p:ext uri="{BB962C8B-B14F-4D97-AF65-F5344CB8AC3E}">
        <p14:creationId xmlns:p14="http://schemas.microsoft.com/office/powerpoint/2010/main" val="1224652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25</a:t>
            </a:fld>
            <a:endParaRPr lang="de-DE"/>
          </a:p>
        </p:txBody>
      </p:sp>
    </p:spTree>
    <p:extLst>
      <p:ext uri="{BB962C8B-B14F-4D97-AF65-F5344CB8AC3E}">
        <p14:creationId xmlns:p14="http://schemas.microsoft.com/office/powerpoint/2010/main" val="545737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26</a:t>
            </a:fld>
            <a:endParaRPr lang="de-DE"/>
          </a:p>
        </p:txBody>
      </p:sp>
    </p:spTree>
    <p:extLst>
      <p:ext uri="{BB962C8B-B14F-4D97-AF65-F5344CB8AC3E}">
        <p14:creationId xmlns:p14="http://schemas.microsoft.com/office/powerpoint/2010/main" val="1635114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de-DE" dirty="0" smtClean="0">
                <a:latin typeface="Frutiger LT Com 45 Light"/>
              </a:rPr>
              <a:t>Hinweise für Teilnehmer:</a:t>
            </a:r>
          </a:p>
          <a:p>
            <a:endParaRPr lang="de-DE" dirty="0" smtClean="0">
              <a:latin typeface="Frutiger LT Com 45 Light"/>
            </a:endParaRPr>
          </a:p>
          <a:p>
            <a:r>
              <a:rPr lang="de-DE" dirty="0" smtClean="0">
                <a:latin typeface="Frutiger LT Com 45 Light"/>
              </a:rPr>
              <a:t>Die Online-Textstruktur bietet viel Platz für eine Vertiefung</a:t>
            </a:r>
            <a:r>
              <a:rPr lang="de-DE" baseline="0" dirty="0" smtClean="0">
                <a:latin typeface="Frutiger LT Com 45 Light"/>
              </a:rPr>
              <a:t> der Bürgervorschläge! In diesem Beispiel sind nur Teile des Online-Textstruktur zu sehen. Die Teilnehmer können online alle Textbestandteile verändern. Natürlich nur über den Bürgerredakteur!</a:t>
            </a:r>
            <a:endParaRPr lang="de-DE" dirty="0" smtClean="0">
              <a:latin typeface="Frutiger LT Com 45 Light"/>
            </a:endParaRPr>
          </a:p>
          <a:p>
            <a:endParaRPr lang="de-DE" dirty="0" smtClean="0">
              <a:latin typeface="Frutiger LT Com 45 Light"/>
            </a:endParaRPr>
          </a:p>
          <a:p>
            <a:r>
              <a:rPr lang="de-DE" dirty="0" smtClean="0">
                <a:latin typeface="Frutiger LT Com 45 Light"/>
              </a:rPr>
              <a:t>Lückentext für Online-Textstruktur</a:t>
            </a:r>
          </a:p>
          <a:p>
            <a:r>
              <a:rPr lang="de-DE" dirty="0" smtClean="0">
                <a:latin typeface="Frutiger LT Com 45 Light"/>
              </a:rPr>
              <a:t>Die einzelnen Lückentext-Sätze spiegeln die ersten 4 Abschnitte der Substruktur des Online-Textes wider. Die ersten 4 Abschnitte des Online-Textes fangen jeweils mit einem Satz aus dem Lückentext-BürgerVorschlag an. Die 4 Sätze (inkl. Überschrift) des BürgerVorschlags sind die ersten Sätze der folgenden Online-Kapitel-Struktur für die Ausformulierung des BürgerVorschlages: </a:t>
            </a:r>
          </a:p>
          <a:p>
            <a:r>
              <a:rPr lang="de-DE" dirty="0" smtClean="0">
                <a:latin typeface="Frutiger LT Com 45 Light"/>
              </a:rPr>
              <a:t>1.	Überschrift	(80 Zeichen)</a:t>
            </a:r>
          </a:p>
          <a:p>
            <a:r>
              <a:rPr lang="de-DE" dirty="0" smtClean="0">
                <a:latin typeface="Frutiger LT Com 45 Light"/>
              </a:rPr>
              <a:t>2.	Kernbotschaft	(300 Zeichen)</a:t>
            </a:r>
          </a:p>
          <a:p>
            <a:r>
              <a:rPr lang="de-DE" dirty="0" smtClean="0">
                <a:latin typeface="Frutiger LT Com 45 Light"/>
              </a:rPr>
              <a:t>3.	Begründung	(1000 Zeichen)</a:t>
            </a:r>
          </a:p>
          <a:p>
            <a:r>
              <a:rPr lang="de-DE" dirty="0" smtClean="0">
                <a:latin typeface="Frutiger LT Com 45 Light"/>
              </a:rPr>
              <a:t>4.	Vorschlag im Detail	(2000 Zeichen)</a:t>
            </a:r>
          </a:p>
          <a:p>
            <a:r>
              <a:rPr lang="de-DE" dirty="0" smtClean="0">
                <a:latin typeface="Frutiger LT Com 45 Light"/>
              </a:rPr>
              <a:t>Die weiteren Abschnitte 4 und 5 werden erstmals Online diskutiert und erarbeitet.</a:t>
            </a:r>
          </a:p>
          <a:p>
            <a:r>
              <a:rPr lang="de-DE" dirty="0" smtClean="0">
                <a:latin typeface="Frutiger LT Com 45 Light"/>
              </a:rPr>
              <a:t>5.	Pro und Contra	(1000 Zeichen)</a:t>
            </a:r>
          </a:p>
          <a:p>
            <a:r>
              <a:rPr lang="de-DE" dirty="0" smtClean="0">
                <a:latin typeface="Frutiger LT Com 45 Light"/>
              </a:rPr>
              <a:t>6.	Umsetzung 	(1000 Zeichen)</a:t>
            </a:r>
          </a:p>
          <a:p>
            <a:r>
              <a:rPr lang="de-DE" dirty="0" smtClean="0">
                <a:latin typeface="Frutiger LT Com 45 Light"/>
              </a:rPr>
              <a:t>Die Angabe der Zeichenzahl bezieht sich auf die Textgröße in der Onlinewerkstatt </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27</a:t>
            </a:fld>
            <a:endParaRPr lang="de-DE"/>
          </a:p>
        </p:txBody>
      </p:sp>
    </p:spTree>
    <p:extLst>
      <p:ext uri="{BB962C8B-B14F-4D97-AF65-F5344CB8AC3E}">
        <p14:creationId xmlns:p14="http://schemas.microsoft.com/office/powerpoint/2010/main" val="1698517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endParaRPr lang="de-DE" dirty="0" smtClean="0">
              <a:latin typeface="Frutiger LT Com 45 Light"/>
            </a:endParaRPr>
          </a:p>
          <a:p>
            <a:endParaRPr lang="de-DE" dirty="0" smtClean="0">
              <a:latin typeface="Frutiger LT Com 45 Light"/>
            </a:endParaRPr>
          </a:p>
          <a:p>
            <a:r>
              <a:rPr lang="de-DE" dirty="0" smtClean="0">
                <a:latin typeface="Frutiger LT Com 45 Light"/>
              </a:rPr>
              <a:t>Ein Assistent hat zuvor in ein Online-Formular einen Bürgervorschlag übertragen.</a:t>
            </a:r>
          </a:p>
          <a:p>
            <a:endParaRPr lang="de-DE" dirty="0" smtClean="0">
              <a:latin typeface="Frutiger LT Com 45 Light"/>
            </a:endParaRPr>
          </a:p>
          <a:p>
            <a:endParaRPr lang="de-DE" dirty="0" smtClean="0">
              <a:latin typeface="Frutiger LT Com 45 Light"/>
            </a:endParaRPr>
          </a:p>
          <a:p>
            <a:pPr marL="227475" indent="-227475">
              <a:buFont typeface="+mj-lt"/>
              <a:buAutoNum type="arabicPeriod"/>
            </a:pPr>
            <a:r>
              <a:rPr lang="de-DE" dirty="0" smtClean="0">
                <a:latin typeface="Frutiger LT Com 45 Light"/>
              </a:rPr>
              <a:t>Der Moderator bittet zwei Bürgerredakteure auf die Bühne und lädt gemeinsam mit ihnen „ihren“ Bürgervorschlag hoch. </a:t>
            </a:r>
          </a:p>
          <a:p>
            <a:pPr marL="227475" indent="-227475">
              <a:buFont typeface="+mj-lt"/>
              <a:buAutoNum type="arabicPeriod"/>
            </a:pPr>
            <a:r>
              <a:rPr lang="de-DE" dirty="0" smtClean="0">
                <a:latin typeface="Frutiger LT Com 45 Light"/>
              </a:rPr>
              <a:t>An diesem Beispiel erläutert der Moderator das Vorgehen in der Online-Werkstatt „Schritt für Schritt“. Der Moderator lädt 2 Bürgerredakteure ein, die Aufgaben kurz auszuprobieren.</a:t>
            </a:r>
          </a:p>
          <a:p>
            <a:pPr marL="227475" indent="-227475">
              <a:buFont typeface="+mj-lt"/>
              <a:buAutoNum type="arabicPeriod"/>
            </a:pPr>
            <a:r>
              <a:rPr lang="de-DE" dirty="0" smtClean="0">
                <a:latin typeface="Frutiger LT Com 45 Light"/>
              </a:rPr>
              <a:t>Der Moderator bittet mit fliegendem Mikro Teilnehmer und besonders die Bürgerredakteure um Verständnisfragen. Der (Online)</a:t>
            </a:r>
            <a:r>
              <a:rPr lang="de-DE" dirty="0" err="1" smtClean="0">
                <a:latin typeface="Frutiger LT Com 45 Light"/>
              </a:rPr>
              <a:t>moderator</a:t>
            </a:r>
            <a:r>
              <a:rPr lang="de-DE" dirty="0" smtClean="0">
                <a:latin typeface="Frutiger LT Com 45 Light"/>
              </a:rPr>
              <a:t> beantwortet die Fragen.</a:t>
            </a:r>
          </a:p>
          <a:p>
            <a:pPr marL="227475" indent="-227475">
              <a:buFont typeface="+mj-lt"/>
              <a:buAutoNum type="arabicPeriod"/>
            </a:pPr>
            <a:r>
              <a:rPr lang="de-DE" dirty="0" smtClean="0">
                <a:latin typeface="Frutiger LT Com 45 Light"/>
              </a:rPr>
              <a:t>Der Moderator sammelt eine inhaltliche Frage zum präsentierten Vorschlag ein (ggf. von einem Amtsleiter). Diese Frage wird von einem Assistenten live und auf dem </a:t>
            </a:r>
            <a:r>
              <a:rPr lang="de-DE" dirty="0" err="1" smtClean="0">
                <a:latin typeface="Frutiger LT Com 45 Light"/>
              </a:rPr>
              <a:t>Beamer</a:t>
            </a:r>
            <a:r>
              <a:rPr lang="de-DE" dirty="0" smtClean="0">
                <a:latin typeface="Frutiger LT Com 45 Light"/>
              </a:rPr>
              <a:t> online gestellt. Der Startschuss für die Diskussion in der Onlinewerkstatt!</a:t>
            </a:r>
          </a:p>
          <a:p>
            <a:endParaRPr lang="de-DE" dirty="0" smtClean="0">
              <a:latin typeface="Frutiger LT Com 45 Light"/>
            </a:endParaRPr>
          </a:p>
          <a:p>
            <a:r>
              <a:rPr lang="de-DE" dirty="0" smtClean="0">
                <a:latin typeface="Frutiger LT Com 45 Light"/>
              </a:rPr>
              <a:t>Moderator/in:</a:t>
            </a:r>
          </a:p>
          <a:p>
            <a:r>
              <a:rPr lang="de-DE" dirty="0" smtClean="0">
                <a:latin typeface="Frutiger LT Com 45 Light"/>
              </a:rPr>
              <a:t>„Vielen</a:t>
            </a:r>
            <a:r>
              <a:rPr lang="de-DE" baseline="0" dirty="0" smtClean="0">
                <a:latin typeface="Frutiger LT Com 45 Light"/>
              </a:rPr>
              <a:t> Dank für diese Einführung. Ich hoffe, Sie alle haben jetzt Lust auf mehr! (An die Bürgerredakteure gerichtet) Bitte bleiben Sie beide hier auf der Bühne. Wir kommen jetzt zum Finale des Tages!“</a:t>
            </a:r>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28</a:t>
            </a:fld>
            <a:endParaRPr lang="de-DE"/>
          </a:p>
        </p:txBody>
      </p:sp>
    </p:spTree>
    <p:extLst>
      <p:ext uri="{BB962C8B-B14F-4D97-AF65-F5344CB8AC3E}">
        <p14:creationId xmlns:p14="http://schemas.microsoft.com/office/powerpoint/2010/main" val="12562689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de-DE" dirty="0" smtClean="0">
                <a:latin typeface="Frutiger LT Com 45 Light"/>
              </a:rPr>
              <a:t>Der Moderator bittet zunächst alle BürgerRedakteure zur Bühne (bis zu 48 BürgerRedakteure) und auch die Experten/Amtsleiter. </a:t>
            </a:r>
          </a:p>
          <a:p>
            <a:endParaRPr lang="de-DE" dirty="0" smtClean="0">
              <a:latin typeface="Frutiger LT Com 45 Light"/>
            </a:endParaRPr>
          </a:p>
          <a:p>
            <a:r>
              <a:rPr lang="de-DE" dirty="0" smtClean="0">
                <a:latin typeface="Frutiger LT Com 45 Light"/>
              </a:rPr>
              <a:t>Mit fliegendem Mikro führt er Interviews mit einzelnen Bürgerredakteuren und Experten zu Fragen wie</a:t>
            </a:r>
          </a:p>
          <a:p>
            <a:r>
              <a:rPr lang="de-DE" dirty="0" smtClean="0">
                <a:latin typeface="Frutiger LT Com 45 Light"/>
              </a:rPr>
              <a:t>•	Was erwarten Sie sich von der Onlinewerkstatt ?</a:t>
            </a:r>
          </a:p>
          <a:p>
            <a:r>
              <a:rPr lang="de-DE" dirty="0" smtClean="0">
                <a:latin typeface="Frutiger LT Com 45 Light"/>
              </a:rPr>
              <a:t>•	Wie haben Sie den Tag erlebt?</a:t>
            </a:r>
          </a:p>
          <a:p>
            <a:r>
              <a:rPr lang="de-DE" dirty="0" smtClean="0">
                <a:latin typeface="Frutiger LT Com 45 Light"/>
              </a:rPr>
              <a:t>•	Wie geht es Ihnen jetzt am Ende?</a:t>
            </a:r>
          </a:p>
          <a:p>
            <a:r>
              <a:rPr lang="de-DE" dirty="0" smtClean="0">
                <a:latin typeface="Frutiger LT Com 45 Light"/>
              </a:rPr>
              <a:t>•	Wie zufrieden sind sie mit der Auftaktwerkstatt?</a:t>
            </a:r>
          </a:p>
          <a:p>
            <a:r>
              <a:rPr lang="de-DE" dirty="0" smtClean="0">
                <a:latin typeface="Frutiger LT Com 45 Light"/>
              </a:rPr>
              <a:t>•	Was erwarten Sie sich vom BürgerForum?</a:t>
            </a:r>
          </a:p>
          <a:p>
            <a:r>
              <a:rPr lang="de-DE" dirty="0" smtClean="0">
                <a:latin typeface="Frutiger LT Com 45 Light"/>
              </a:rPr>
              <a:t>Nach 4 – 5 Interviews bittet der Moderator alle Teilnehmer zur Bühne. Der Photograph macht ein Abschlussfoto, das der Moderator auf die Onlineplattform lädt.</a:t>
            </a:r>
          </a:p>
          <a:p>
            <a:endParaRPr lang="de-DE" dirty="0" smtClean="0">
              <a:latin typeface="Frutiger LT Com 45 Light"/>
            </a:endParaRPr>
          </a:p>
          <a:p>
            <a:r>
              <a:rPr lang="de-DE" dirty="0" smtClean="0">
                <a:latin typeface="Frutiger LT Com 45 Light"/>
              </a:rPr>
              <a:t>Nach dem Foto bittet der Moderator alle Teilnehmer, auf der </a:t>
            </a:r>
            <a:r>
              <a:rPr lang="de-DE" dirty="0" err="1" smtClean="0">
                <a:latin typeface="Frutiger LT Com 45 Light"/>
              </a:rPr>
              <a:t>Flipchart</a:t>
            </a:r>
            <a:r>
              <a:rPr lang="de-DE" dirty="0" smtClean="0">
                <a:latin typeface="Frutiger LT Com 45 Light"/>
              </a:rPr>
              <a:t> am Ausgang ihr Feedback zur Veranstaltung zu geben. Das Ergebnis können die Teilnehmer „in Stunden“ Online sehen.</a:t>
            </a:r>
          </a:p>
          <a:p>
            <a:endParaRPr lang="de-DE" dirty="0" smtClean="0">
              <a:latin typeface="Frutiger LT Com 45 Light"/>
            </a:endParaRPr>
          </a:p>
          <a:p>
            <a:r>
              <a:rPr lang="de-DE" dirty="0" smtClean="0">
                <a:latin typeface="Frutiger LT Com 45 Light"/>
              </a:rPr>
              <a:t>Der Moderator weist darauf hin, dass alle Teilnehmer</a:t>
            </a:r>
            <a:r>
              <a:rPr lang="de-DE" baseline="0" dirty="0" smtClean="0">
                <a:latin typeface="Frutiger LT Com 45 Light"/>
              </a:rPr>
              <a:t> im Ausgangsbereich bitte mit Klebepunkten ihr Feedback zur Auftaktveranstaltung geben.</a:t>
            </a:r>
          </a:p>
          <a:p>
            <a:endParaRPr lang="de-DE" baseline="0" dirty="0" smtClean="0">
              <a:latin typeface="Frutiger LT Com 45 Light"/>
            </a:endParaRPr>
          </a:p>
          <a:p>
            <a:r>
              <a:rPr lang="de-DE" b="1" baseline="0" dirty="0" smtClean="0">
                <a:latin typeface="Frutiger LT Com 45 Light"/>
              </a:rPr>
              <a:t>Wichtig:</a:t>
            </a:r>
            <a:r>
              <a:rPr lang="de-DE" baseline="0" dirty="0" smtClean="0">
                <a:latin typeface="Frutiger LT Com 45 Light"/>
              </a:rPr>
              <a:t> der Moderator bittet alle Bürgerredakteure nach dem Feedback für ein kurzes Treffen zur Bühne zurückzukommen.</a:t>
            </a:r>
          </a:p>
          <a:p>
            <a:r>
              <a:rPr lang="de-DE" baseline="0" dirty="0" smtClean="0">
                <a:latin typeface="Frutiger LT Com 45 Light"/>
              </a:rPr>
              <a:t> </a:t>
            </a:r>
            <a:endParaRPr lang="de-DE" dirty="0" smtClean="0">
              <a:latin typeface="Frutiger LT Com 45 Light"/>
            </a:endParaRPr>
          </a:p>
          <a:p>
            <a:r>
              <a:rPr lang="de-DE" dirty="0" smtClean="0">
                <a:latin typeface="Frutiger LT Com 45 Light"/>
              </a:rPr>
              <a:t>Der Moderator bedankt sich bei den Teilnehmern für die engagierte Diskussion und wünscht einen guten Nachhauseweg. </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29</a:t>
            </a:fld>
            <a:endParaRPr lang="de-DE"/>
          </a:p>
        </p:txBody>
      </p:sp>
    </p:spTree>
    <p:extLst>
      <p:ext uri="{BB962C8B-B14F-4D97-AF65-F5344CB8AC3E}">
        <p14:creationId xmlns:p14="http://schemas.microsoft.com/office/powerpoint/2010/main" val="2621112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r>
              <a:rPr lang="de-DE" dirty="0" smtClean="0">
                <a:latin typeface="Frutiger LT Com 45 Light"/>
              </a:rPr>
              <a:t>Der/die Moderatorin stellt</a:t>
            </a:r>
            <a:r>
              <a:rPr lang="de-DE" baseline="0" dirty="0" smtClean="0">
                <a:latin typeface="Frutiger LT Com 45 Light"/>
              </a:rPr>
              <a:t> nun den Gesamtablauf des BürgerForums vor. </a:t>
            </a:r>
            <a:endParaRPr lang="de-DE" dirty="0" smtClean="0">
              <a:latin typeface="Frutiger LT Com 45 Light"/>
            </a:endParaRPr>
          </a:p>
          <a:p>
            <a:endParaRPr lang="de-DE" dirty="0" smtClean="0">
              <a:latin typeface="Frutiger LT Com 45 Light"/>
            </a:endParaRPr>
          </a:p>
          <a:p>
            <a:r>
              <a:rPr lang="de-DE" b="1" dirty="0" smtClean="0">
                <a:latin typeface="Frutiger LT Com 45 Light"/>
              </a:rPr>
              <a:t>Für die anschließend  folgende Phase des Kennenlernens</a:t>
            </a:r>
            <a:r>
              <a:rPr lang="de-DE" b="1" baseline="0" dirty="0" smtClean="0">
                <a:latin typeface="Frutiger LT Com 45 Light"/>
              </a:rPr>
              <a:t> haben Sie 20 Minuten Zeit.</a:t>
            </a:r>
          </a:p>
          <a:p>
            <a:endParaRPr lang="de-DE" dirty="0" smtClean="0">
              <a:latin typeface="Frutiger LT Com 45 Light"/>
            </a:endParaRPr>
          </a:p>
          <a:p>
            <a:r>
              <a:rPr lang="de-DE" dirty="0" smtClean="0">
                <a:latin typeface="Frutiger LT Com 45 Light"/>
              </a:rPr>
              <a:t>Moderator/In (Musterfragen; Fragen sollten</a:t>
            </a:r>
            <a:r>
              <a:rPr lang="de-DE" baseline="0" dirty="0" smtClean="0">
                <a:latin typeface="Frutiger LT Com 45 Light"/>
              </a:rPr>
              <a:t> auf spezifische Kommune angepasst werden)</a:t>
            </a:r>
            <a:r>
              <a:rPr lang="de-DE" dirty="0" smtClean="0">
                <a:latin typeface="Frutiger LT Com 45 Light"/>
              </a:rPr>
              <a:t>:</a:t>
            </a:r>
          </a:p>
          <a:p>
            <a:r>
              <a:rPr lang="de-DE" dirty="0" smtClean="0">
                <a:latin typeface="Frutiger LT Com 45 Light"/>
              </a:rPr>
              <a:t>„Bevor wir aber starten: Zeit</a:t>
            </a:r>
            <a:r>
              <a:rPr lang="de-DE" baseline="0" dirty="0" smtClean="0">
                <a:latin typeface="Frutiger LT Com 45 Light"/>
              </a:rPr>
              <a:t> für ein erstes Kennenlernen. Am besten mit e</a:t>
            </a:r>
            <a:r>
              <a:rPr lang="de-DE" dirty="0" smtClean="0">
                <a:latin typeface="Frutiger LT Com 45 Light"/>
              </a:rPr>
              <a:t>twas Bewegung und Orientierung zur Einstimmung:“ </a:t>
            </a:r>
          </a:p>
          <a:p>
            <a:r>
              <a:rPr lang="de-DE" dirty="0" smtClean="0">
                <a:latin typeface="Frutiger LT Com 45 Light"/>
              </a:rPr>
              <a:t>Alle, die</a:t>
            </a:r>
          </a:p>
          <a:p>
            <a:pPr>
              <a:buFontTx/>
              <a:buChar char="•"/>
            </a:pPr>
            <a:r>
              <a:rPr lang="de-DE" dirty="0" smtClean="0">
                <a:latin typeface="Frutiger LT Com 45 Light"/>
              </a:rPr>
              <a:t> heute zu Fuß hierher gekommen sind, stehen auf,</a:t>
            </a:r>
          </a:p>
          <a:p>
            <a:pPr>
              <a:buFontTx/>
              <a:buChar char="•"/>
            </a:pPr>
            <a:r>
              <a:rPr lang="de-DE" dirty="0" smtClean="0">
                <a:latin typeface="Frutiger LT Com 45 Light"/>
              </a:rPr>
              <a:t> die mit dem öffentlichen</a:t>
            </a:r>
            <a:r>
              <a:rPr lang="de-DE" baseline="0" dirty="0" smtClean="0">
                <a:latin typeface="Frutiger LT Com 45 Light"/>
              </a:rPr>
              <a:t> Nahverkehr gekommen sind</a:t>
            </a:r>
            <a:r>
              <a:rPr lang="de-DE" dirty="0" smtClean="0">
                <a:latin typeface="Frutiger LT Com 45 Light"/>
              </a:rPr>
              <a:t>, heben die rechte Hand,</a:t>
            </a:r>
          </a:p>
          <a:p>
            <a:pPr>
              <a:buFontTx/>
              <a:buChar char="•"/>
            </a:pPr>
            <a:r>
              <a:rPr lang="de-DE" dirty="0" smtClean="0">
                <a:latin typeface="Frutiger LT Com 45 Light"/>
              </a:rPr>
              <a:t> die das Auto genommen haben, springen hoch,</a:t>
            </a:r>
          </a:p>
          <a:p>
            <a:pPr>
              <a:buFontTx/>
              <a:buChar char="•"/>
            </a:pPr>
            <a:r>
              <a:rPr lang="de-DE" dirty="0" smtClean="0">
                <a:latin typeface="Frutiger LT Com 45 Light"/>
              </a:rPr>
              <a:t> die bei der letzten Kommunalwahl wählen waren, heben die linke Hand,</a:t>
            </a:r>
          </a:p>
          <a:p>
            <a:pPr>
              <a:buFontTx/>
              <a:buChar char="•"/>
            </a:pPr>
            <a:r>
              <a:rPr lang="de-DE" dirty="0" smtClean="0">
                <a:latin typeface="Frutiger LT Com 45 Light"/>
              </a:rPr>
              <a:t> die schon mal </a:t>
            </a:r>
            <a:r>
              <a:rPr lang="de-DE" baseline="0" dirty="0" smtClean="0">
                <a:latin typeface="Frutiger LT Com 45 Light"/>
              </a:rPr>
              <a:t>kommunalpolitisch aktiv waren</a:t>
            </a:r>
            <a:r>
              <a:rPr lang="de-DE" dirty="0" smtClean="0">
                <a:latin typeface="Frutiger LT Com 45 Light"/>
              </a:rPr>
              <a:t>, heben beide Hände hoch.</a:t>
            </a:r>
          </a:p>
          <a:p>
            <a:pPr>
              <a:buFontTx/>
              <a:buChar char="•"/>
            </a:pPr>
            <a:r>
              <a:rPr lang="de-DE" dirty="0" smtClean="0">
                <a:latin typeface="Frutiger LT Com 45 Light"/>
              </a:rPr>
              <a:t> die jetzt mit dem BürgerForum mehr Einfluss auf die Zukunft der</a:t>
            </a:r>
            <a:r>
              <a:rPr lang="de-DE" baseline="0" dirty="0" smtClean="0">
                <a:latin typeface="Frutiger LT Com 45 Light"/>
              </a:rPr>
              <a:t> Stadt nehmen wollen, stehen auf!</a:t>
            </a:r>
            <a:endParaRPr lang="de-DE" dirty="0" smtClean="0">
              <a:latin typeface="Frutiger LT Com 45 Light"/>
            </a:endParaRPr>
          </a:p>
          <a:p>
            <a:r>
              <a:rPr lang="de-DE" dirty="0" smtClean="0">
                <a:latin typeface="Frutiger LT Com 45 Light"/>
              </a:rPr>
              <a:t>Herzlichen Dank! Jetzt haben wir ein erstes Bild von uns. Sie werden sich aber gleich an den Tischen weiter kennenlernen!“</a:t>
            </a:r>
          </a:p>
          <a:p>
            <a:endParaRPr lang="de-DE" dirty="0" smtClean="0">
              <a:latin typeface="Frutiger LT Com 45 Light"/>
            </a:endParaRPr>
          </a:p>
          <a:p>
            <a:r>
              <a:rPr lang="de-DE" dirty="0" smtClean="0">
                <a:latin typeface="Frutiger LT Com 45 Light"/>
              </a:rPr>
              <a:t>„Bitte stellen Sie sich nun kurz an Ihrem Tisch vor. Zum Bespiel</a:t>
            </a:r>
            <a:r>
              <a:rPr lang="de-DE" baseline="0" dirty="0" smtClean="0">
                <a:latin typeface="Frutiger LT Com 45 Light"/>
              </a:rPr>
              <a:t> mit Ihrem Namen</a:t>
            </a:r>
            <a:r>
              <a:rPr lang="de-DE" dirty="0" smtClean="0">
                <a:latin typeface="Frutiger LT Com 45 Light"/>
              </a:rPr>
              <a:t>, wo Sie wohnen, eventuell Ihrem Beruf. Verbinden Sie bitte Ihre kurze Vorstellung mit Ihrer Antwort auf die Frage:</a:t>
            </a:r>
            <a:r>
              <a:rPr lang="de-DE" baseline="0" dirty="0" smtClean="0">
                <a:latin typeface="Frutiger LT Com 45 Light"/>
              </a:rPr>
              <a:t> Was erwarte ich vom BürgerForum?“</a:t>
            </a:r>
            <a:r>
              <a:rPr lang="de-DE" dirty="0" smtClean="0">
                <a:latin typeface="Frutiger LT Com 45 Light"/>
              </a:rPr>
              <a:t> </a:t>
            </a: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3</a:t>
            </a:fld>
            <a:endParaRPr lang="de-DE"/>
          </a:p>
        </p:txBody>
      </p:sp>
    </p:spTree>
    <p:extLst>
      <p:ext uri="{BB962C8B-B14F-4D97-AF65-F5344CB8AC3E}">
        <p14:creationId xmlns:p14="http://schemas.microsoft.com/office/powerpoint/2010/main" val="35863546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Frutiger LT Com 45 Light"/>
              </a:rPr>
              <a:t>Im Ausgangsbereich bewerten die Teilnehmer das BürgerForum auf einem Flipchart mit Klebepunkten „Wie zufrieden sind Sie mit der Auftaktwerkstatt des BürgerForums?“ Skala: lachendes, neutrales</a:t>
            </a:r>
            <a:r>
              <a:rPr lang="de-DE" baseline="0" dirty="0" smtClean="0">
                <a:latin typeface="Frutiger LT Com 45 Light"/>
              </a:rPr>
              <a:t> und </a:t>
            </a:r>
            <a:r>
              <a:rPr lang="de-DE" dirty="0" smtClean="0">
                <a:latin typeface="Frutiger LT Com 45 Light"/>
              </a:rPr>
              <a:t>weinendes Gesicht.</a:t>
            </a:r>
          </a:p>
          <a:p>
            <a:r>
              <a:rPr lang="de-DE" dirty="0" smtClean="0">
                <a:latin typeface="Frutiger LT Com 45 Light"/>
              </a:rPr>
              <a:t>Der Moderator stellt das Ergebnis zusammen mit einem Bericht über </a:t>
            </a:r>
            <a:r>
              <a:rPr lang="de-DE" smtClean="0">
                <a:latin typeface="Frutiger LT Com 45 Light"/>
              </a:rPr>
              <a:t>Verlauf und </a:t>
            </a:r>
            <a:r>
              <a:rPr lang="de-DE" dirty="0" smtClean="0">
                <a:latin typeface="Frutiger LT Com 45 Light"/>
              </a:rPr>
              <a:t>Stimmung der Auftaktveranstaltung Online zur </a:t>
            </a:r>
            <a:r>
              <a:rPr lang="de-DE" smtClean="0">
                <a:latin typeface="Frutiger LT Com 45 Light"/>
              </a:rPr>
              <a:t>Verfügung.</a:t>
            </a:r>
          </a:p>
          <a:p>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30</a:t>
            </a:fld>
            <a:endParaRPr lang="de-DE"/>
          </a:p>
        </p:txBody>
      </p:sp>
    </p:spTree>
    <p:extLst>
      <p:ext uri="{BB962C8B-B14F-4D97-AF65-F5344CB8AC3E}">
        <p14:creationId xmlns:p14="http://schemas.microsoft.com/office/powerpoint/2010/main" val="2527256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1" dirty="0" smtClean="0">
                <a:latin typeface="Frutiger LT Com 45 Light"/>
              </a:rPr>
              <a:t>Für die Folien 4-9 haben Sie 20 Minuten Zeit!</a:t>
            </a:r>
            <a:endParaRPr lang="de-DE" dirty="0" smtClean="0">
              <a:latin typeface="Frutiger LT Com 45 Light"/>
            </a:endParaRPr>
          </a:p>
          <a:p>
            <a:endParaRPr lang="de-DE" dirty="0" smtClean="0">
              <a:latin typeface="Frutiger LT Com 45 Light"/>
            </a:endParaRPr>
          </a:p>
          <a:p>
            <a:r>
              <a:rPr lang="de-DE" dirty="0" err="1" smtClean="0">
                <a:latin typeface="Frutiger LT Com 45 Light"/>
              </a:rPr>
              <a:t>ModeratorIn</a:t>
            </a:r>
            <a:r>
              <a:rPr lang="de-DE" dirty="0" smtClean="0">
                <a:latin typeface="Frutiger LT Com 45 Light"/>
              </a:rPr>
              <a:t>:</a:t>
            </a:r>
          </a:p>
          <a:p>
            <a:r>
              <a:rPr lang="de-DE" dirty="0" smtClean="0">
                <a:latin typeface="Frutiger LT Com 45 Light"/>
              </a:rPr>
              <a:t> “Jetzt geht’s zur Sache! Ich möchte Ihnen kurz den Ablauf des heutigen Tages</a:t>
            </a:r>
            <a:r>
              <a:rPr lang="de-DE" baseline="0" dirty="0" smtClean="0">
                <a:latin typeface="Frutiger LT Com 45 Light"/>
              </a:rPr>
              <a:t> </a:t>
            </a:r>
            <a:r>
              <a:rPr lang="de-DE" dirty="0" smtClean="0">
                <a:latin typeface="Frutiger LT Com 45 Light"/>
              </a:rPr>
              <a:t>vorstellen! Wir werden in mehreren Schritten vorgehen…“</a:t>
            </a:r>
          </a:p>
          <a:p>
            <a:endParaRPr lang="de-DE" dirty="0" smtClean="0">
              <a:latin typeface="Frutiger LT Com 45 Light"/>
            </a:endParaRPr>
          </a:p>
          <a:p>
            <a:r>
              <a:rPr lang="de-DE" dirty="0" smtClean="0">
                <a:latin typeface="Frutiger LT Com 45 Light"/>
              </a:rPr>
              <a:t>Der/die </a:t>
            </a:r>
            <a:r>
              <a:rPr lang="de-DE" dirty="0" err="1" smtClean="0">
                <a:latin typeface="Frutiger LT Com 45 Light"/>
              </a:rPr>
              <a:t>ModeratorIn</a:t>
            </a:r>
            <a:r>
              <a:rPr lang="de-DE" dirty="0" smtClean="0">
                <a:latin typeface="Frutiger LT Com 45 Light"/>
              </a:rPr>
              <a:t> stellt nun den Ablauf mit Betonung auf die Zeit kurz vor.</a:t>
            </a:r>
          </a:p>
          <a:p>
            <a:endParaRPr lang="de-DE" dirty="0" smtClean="0">
              <a:latin typeface="Frutiger LT Com 45 Light"/>
            </a:endParaRPr>
          </a:p>
          <a:p>
            <a:r>
              <a:rPr lang="de-DE" dirty="0" err="1" smtClean="0">
                <a:latin typeface="Frutiger LT Com 45 Light"/>
              </a:rPr>
              <a:t>ModeratorIn</a:t>
            </a:r>
            <a:r>
              <a:rPr lang="de-DE" dirty="0" smtClean="0">
                <a:latin typeface="Frutiger LT Com 45 Light"/>
              </a:rPr>
              <a:t>:</a:t>
            </a:r>
          </a:p>
          <a:p>
            <a:r>
              <a:rPr lang="de-DE" dirty="0" smtClean="0">
                <a:latin typeface="Frutiger LT Com 45 Light"/>
              </a:rPr>
              <a:t>„Sie haben das nun auf Anhieb nicht im Detail verstanden? Das ist kein Problem! Denn ich werde im weiteren Verlauf jeden Arbeitsschritt einzeln erläutern!“</a:t>
            </a:r>
          </a:p>
          <a:p>
            <a:endParaRPr lang="de-DE" dirty="0" smtClean="0">
              <a:latin typeface="Frutiger LT Com 45 Light"/>
            </a:endParaRPr>
          </a:p>
          <a:p>
            <a:endParaRPr lang="de-DE" dirty="0"/>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4</a:t>
            </a:fld>
            <a:endParaRPr lang="de-DE"/>
          </a:p>
        </p:txBody>
      </p:sp>
    </p:spTree>
    <p:extLst>
      <p:ext uri="{BB962C8B-B14F-4D97-AF65-F5344CB8AC3E}">
        <p14:creationId xmlns:p14="http://schemas.microsoft.com/office/powerpoint/2010/main" val="1841791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de-DE" b="1" dirty="0" smtClean="0">
                <a:latin typeface="Frutiger LT Com 45 Light"/>
              </a:rPr>
              <a:t>Wichtig: Diese Platzhalter-Folie nutzt</a:t>
            </a:r>
            <a:r>
              <a:rPr lang="de-DE" b="1" baseline="0" dirty="0" smtClean="0">
                <a:latin typeface="Frutiger LT Com 45 Light"/>
              </a:rPr>
              <a:t> die gleiche Darstellung der Themenausschüsse wie die </a:t>
            </a:r>
            <a:r>
              <a:rPr lang="de-DE" b="1" baseline="0" dirty="0" smtClean="0">
                <a:latin typeface="Frutiger LT Com 45 Light"/>
              </a:rPr>
              <a:t>Online-Plattform</a:t>
            </a:r>
            <a:r>
              <a:rPr lang="de-DE" b="1" baseline="0" dirty="0" smtClean="0">
                <a:latin typeface="Frutiger LT Com 45 Light"/>
              </a:rPr>
              <a:t>.</a:t>
            </a:r>
            <a:endParaRPr lang="de-DE" b="1" dirty="0" smtClean="0">
              <a:latin typeface="Frutiger LT Com 45 Light"/>
            </a:endParaRPr>
          </a:p>
          <a:p>
            <a:endParaRPr lang="de-DE" dirty="0" smtClean="0">
              <a:latin typeface="Frutiger LT Com 45 Light"/>
            </a:endParaRPr>
          </a:p>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„Sie</a:t>
            </a:r>
            <a:r>
              <a:rPr lang="de-DE" baseline="0" dirty="0" smtClean="0">
                <a:latin typeface="Frutiger LT Com 45 Light"/>
              </a:rPr>
              <a:t> haben es eben im Interview gehört: </a:t>
            </a:r>
            <a:r>
              <a:rPr lang="de-DE" dirty="0" smtClean="0">
                <a:latin typeface="Frutiger LT Com 45 Light"/>
              </a:rPr>
              <a:t>Wie arbeiten</a:t>
            </a:r>
            <a:r>
              <a:rPr lang="de-DE" baseline="0" dirty="0" smtClean="0">
                <a:latin typeface="Frutiger LT Com 45 Light"/>
              </a:rPr>
              <a:t> heute in X Themenausschüssen mit den Themen die Sie hier sehen.</a:t>
            </a:r>
          </a:p>
          <a:p>
            <a:endParaRPr lang="de-DE" baseline="0" dirty="0" smtClean="0">
              <a:latin typeface="Frutiger LT Com 45 Light"/>
            </a:endParaRPr>
          </a:p>
          <a:p>
            <a:r>
              <a:rPr lang="de-DE" baseline="0" dirty="0" smtClean="0">
                <a:latin typeface="Frutiger LT Com 45 Light"/>
              </a:rPr>
              <a:t>Der/die Moderator/in  nennt die Themen.</a:t>
            </a:r>
          </a:p>
          <a:p>
            <a:r>
              <a:rPr lang="de-DE" baseline="0" dirty="0" smtClean="0">
                <a:latin typeface="Frutiger LT Com 45 Light"/>
              </a:rPr>
              <a:t> </a:t>
            </a:r>
          </a:p>
          <a:p>
            <a:r>
              <a:rPr lang="de-DE" baseline="0" dirty="0" smtClean="0">
                <a:latin typeface="Frutiger LT Com 45 Light"/>
              </a:rPr>
              <a:t> „Sie alle sind Mitglied in jeweils einem Themenausschuss. Sie bleiben in diesem Themenausschuss bis zur Fertigstellung des Bürgerprogramms. Auf diese Weise sind alle intensiv mit einem Thema befasst, Sie werden zu Bürgerexperten für Ihr Thema.“</a:t>
            </a:r>
          </a:p>
          <a:p>
            <a:endParaRPr lang="de-DE" baseline="0" dirty="0" smtClean="0">
              <a:latin typeface="Frutiger LT Com 45 Light"/>
            </a:endParaRPr>
          </a:p>
          <a:p>
            <a:r>
              <a:rPr lang="de-DE" baseline="0" dirty="0" smtClean="0">
                <a:latin typeface="Frutiger LT Com 45 Light"/>
              </a:rPr>
              <a:t>„Die beste Möglichkeit bei den anderen Themen mit zu machen oder Einblick zu nehmen, besteht in der Online-Werkstatt. Sie können dort die Diskussion zu den Bürgervorschlägen </a:t>
            </a:r>
            <a:r>
              <a:rPr lang="de-DE" baseline="0" dirty="0" err="1" smtClean="0">
                <a:latin typeface="Frutiger LT Com 45 Light"/>
              </a:rPr>
              <a:t>mitverfolgen</a:t>
            </a:r>
            <a:r>
              <a:rPr lang="de-DE" baseline="0" dirty="0" smtClean="0">
                <a:latin typeface="Frutiger LT Com 45 Light"/>
              </a:rPr>
              <a:t>, eigene Kommentare beitragen. Und am Ende stimmen Sie in jedem Ausschuss mit ab, welche Bürgervorschläge ganz nach oben kommen.“</a:t>
            </a:r>
          </a:p>
          <a:p>
            <a:endParaRPr lang="de-DE" baseline="0" dirty="0" smtClean="0">
              <a:latin typeface="Frutiger LT Com 45 Light"/>
            </a:endParaRPr>
          </a:p>
          <a:p>
            <a:r>
              <a:rPr lang="de-DE" baseline="0" dirty="0" smtClean="0">
                <a:latin typeface="Frutiger LT Com 45 Light"/>
              </a:rPr>
              <a:t>„Aber wie kommen wir heute zu Ihren Bürgervorschlägen?“ (nächste Folie) </a:t>
            </a:r>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5</a:t>
            </a:fld>
            <a:endParaRPr lang="de-DE"/>
          </a:p>
        </p:txBody>
      </p:sp>
    </p:spTree>
    <p:extLst>
      <p:ext uri="{BB962C8B-B14F-4D97-AF65-F5344CB8AC3E}">
        <p14:creationId xmlns:p14="http://schemas.microsoft.com/office/powerpoint/2010/main" val="319293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„Es</a:t>
            </a:r>
            <a:r>
              <a:rPr lang="de-DE" baseline="0" dirty="0" smtClean="0">
                <a:latin typeface="Frutiger LT Com 45 Light"/>
              </a:rPr>
              <a:t> ist ganz einfach und braucht trotzdem eine klare Struktur, damit Sie am Ende des Tages ein Ergebnis haben, mit dem Sie weiter arbeiten können. In sieben Schritten sind Sie am heutigen Ziel!“</a:t>
            </a:r>
          </a:p>
          <a:p>
            <a:endParaRPr lang="de-DE" baseline="0" dirty="0" smtClean="0">
              <a:latin typeface="Frutiger LT Com 45 Light"/>
            </a:endParaRPr>
          </a:p>
          <a:p>
            <a:r>
              <a:rPr lang="de-DE" baseline="0" dirty="0" smtClean="0">
                <a:latin typeface="Frutiger LT Com 45 Light"/>
              </a:rPr>
              <a:t>Der/ die Moderator/in erläutert die Grafik.</a:t>
            </a:r>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6</a:t>
            </a:fld>
            <a:endParaRPr lang="de-DE"/>
          </a:p>
        </p:txBody>
      </p:sp>
    </p:spTree>
    <p:extLst>
      <p:ext uri="{BB962C8B-B14F-4D97-AF65-F5344CB8AC3E}">
        <p14:creationId xmlns:p14="http://schemas.microsoft.com/office/powerpoint/2010/main" val="50503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de-DE" dirty="0" err="1" smtClean="0">
                <a:latin typeface="Frutiger LT Com 45 Light"/>
              </a:rPr>
              <a:t>ModeratorIn</a:t>
            </a:r>
            <a:r>
              <a:rPr lang="de-DE" dirty="0" smtClean="0">
                <a:latin typeface="Frutiger LT Com 45 Light"/>
              </a:rPr>
              <a:t>:</a:t>
            </a:r>
          </a:p>
          <a:p>
            <a:r>
              <a:rPr lang="de-DE" dirty="0" smtClean="0">
                <a:latin typeface="Frutiger LT Com 45 Light"/>
              </a:rPr>
              <a:t>„Heute arbeiten wir in X verschiedenen Themengruppen parallel in einem Raum. Das ist für den einen oder anderen unter Ihnen neu, aber wir wissen aus Erfahrung, dass es sehr gut funktioniert und sehr spannend für alle ist. Sie werden sehen, am Ende des Tages haben Sie zusammen wirklich gute Ergebnisse entwickelt.</a:t>
            </a:r>
          </a:p>
          <a:p>
            <a:r>
              <a:rPr lang="de-DE" dirty="0" smtClean="0">
                <a:latin typeface="Frutiger LT Com 45 Light"/>
              </a:rPr>
              <a:t> </a:t>
            </a:r>
          </a:p>
          <a:p>
            <a:r>
              <a:rPr lang="de-DE" dirty="0" smtClean="0">
                <a:latin typeface="Frutiger LT Com 45 Light"/>
              </a:rPr>
              <a:t>Im Laufe der Diskussion werden Sie dreimal den Tisch wechseln. Das hat einen großen Vorteil: Sie lernen neue Gesprächspartner kennen und erhalten dadurch neue Blickwinkel für die Diskussion!</a:t>
            </a:r>
          </a:p>
          <a:p>
            <a:endParaRPr lang="de-DE" dirty="0" smtClean="0">
              <a:latin typeface="Frutiger LT Com 45 Light"/>
            </a:endParaRPr>
          </a:p>
          <a:p>
            <a:r>
              <a:rPr lang="de-DE" dirty="0" smtClean="0">
                <a:latin typeface="Frutiger LT Com 45 Light"/>
              </a:rPr>
              <a:t>Zwischendurch und am Ende gibt es Informations- und Abstimmungsphasen an den Pinnwänden. Wie das genau funktioniert, werde ich später erklären!“</a:t>
            </a:r>
          </a:p>
          <a:p>
            <a:r>
              <a:rPr lang="de-DE" dirty="0" smtClean="0">
                <a:latin typeface="Frutiger LT Com 45 Light"/>
              </a:rPr>
              <a:t> </a:t>
            </a:r>
          </a:p>
          <a:p>
            <a:r>
              <a:rPr lang="de-DE" dirty="0" smtClean="0">
                <a:latin typeface="Frutiger LT Com 45 Light"/>
              </a:rPr>
              <a:t> </a:t>
            </a:r>
          </a:p>
          <a:p>
            <a:r>
              <a:rPr lang="de-DE" dirty="0" smtClean="0">
                <a:latin typeface="Frutiger LT Com 45 Light"/>
              </a:rPr>
              <a:t> “Noch ein wichtiger Hinweis zu den Tischwechseln: Nehmen Sie bei Tischwechseln bitte Ihre persönlichen Sachen mit!“ </a:t>
            </a:r>
          </a:p>
          <a:p>
            <a:endParaRPr lang="de-DE" dirty="0" smtClean="0">
              <a:latin typeface="Frutiger LT Com 45 Light"/>
            </a:endParaRPr>
          </a:p>
          <a:p>
            <a:r>
              <a:rPr lang="de-DE" dirty="0" smtClean="0">
                <a:latin typeface="Frutiger LT Com 45 Light"/>
              </a:rPr>
              <a:t>„Wenn Sie</a:t>
            </a:r>
            <a:r>
              <a:rPr lang="de-DE" baseline="0" dirty="0" smtClean="0">
                <a:latin typeface="Frutiger LT Com 45 Light"/>
              </a:rPr>
              <a:t> an den Tischen Hilfe oder Rat zwischendurch brauchen, heben Sie bitte die grüne Karte hoch. Dann kommt in Kürze ein Moderationsassistent zu Ihnen. Sie können für inhaltliche Fragen an Ihrem Tisch auch einen Experten zu sich rufen. Hierfür stehen Ihnen die Amtsleiter auf Nachfrage zur Verfügung.‘“</a:t>
            </a:r>
          </a:p>
          <a:p>
            <a:endParaRPr lang="de-DE" baseline="0" dirty="0" smtClean="0">
              <a:latin typeface="Frutiger LT Com 45 Light"/>
            </a:endParaRPr>
          </a:p>
          <a:p>
            <a:r>
              <a:rPr lang="de-DE" baseline="0" dirty="0" smtClean="0">
                <a:latin typeface="Frutiger LT Com 45 Light"/>
              </a:rPr>
              <a:t>„Wer Sie auf Nachfrage zu inhaltlichen Fragen unterstützt, möchte ich Ihnen jetzt vorstellen.“</a:t>
            </a:r>
          </a:p>
          <a:p>
            <a:endParaRPr lang="de-DE" baseline="0" dirty="0" smtClean="0">
              <a:latin typeface="Frutiger LT Com 45 Light"/>
            </a:endParaRPr>
          </a:p>
          <a:p>
            <a:r>
              <a:rPr lang="de-DE" baseline="0" dirty="0" smtClean="0">
                <a:latin typeface="Frutiger LT Com 45 Light"/>
              </a:rPr>
              <a:t>Moderator/in stellt Amtsleiter/innen mit Bezug zum jeweiligen Themenausschuss vor.  </a:t>
            </a:r>
            <a:endParaRPr lang="de-DE" dirty="0" smtClean="0">
              <a:latin typeface="Frutiger LT Com 45 Light"/>
            </a:endParaRPr>
          </a:p>
          <a:p>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7</a:t>
            </a:fld>
            <a:endParaRPr lang="de-DE"/>
          </a:p>
        </p:txBody>
      </p:sp>
    </p:spTree>
    <p:extLst>
      <p:ext uri="{BB962C8B-B14F-4D97-AF65-F5344CB8AC3E}">
        <p14:creationId xmlns:p14="http://schemas.microsoft.com/office/powerpoint/2010/main" val="3037625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latin typeface="Frutiger LT Com 45 Light"/>
              </a:rPr>
              <a:t>Moderator/in:</a:t>
            </a:r>
          </a:p>
          <a:p>
            <a:endParaRPr lang="de-DE" dirty="0" smtClean="0">
              <a:latin typeface="Frutiger LT Com 45 Light"/>
            </a:endParaRPr>
          </a:p>
          <a:p>
            <a:r>
              <a:rPr lang="de-DE" dirty="0" smtClean="0">
                <a:latin typeface="Frutiger LT Com 45 Light"/>
              </a:rPr>
              <a:t>„Herzlichen Glückwunsch!</a:t>
            </a:r>
            <a:r>
              <a:rPr lang="de-DE" baseline="0" dirty="0" smtClean="0">
                <a:latin typeface="Frutiger LT Com 45 Light"/>
              </a:rPr>
              <a:t> Sie haben es geschafft, Sie haben die inhaltliche Grundlage für Ihre weitere Diskussion in der </a:t>
            </a:r>
            <a:r>
              <a:rPr lang="de-DE" baseline="0" dirty="0" smtClean="0">
                <a:latin typeface="Frutiger LT Com 45 Light"/>
              </a:rPr>
              <a:t>Onlinewerkstatt </a:t>
            </a:r>
            <a:r>
              <a:rPr lang="de-DE" baseline="0" dirty="0" smtClean="0">
                <a:latin typeface="Frutiger LT Com 45 Light"/>
              </a:rPr>
              <a:t>gelegt. Dort werden Sie in den kommenden Wochen Ihre Bürgervorschläge weiter vertiefen und am Ende über Ihr Bürgerprogramm abstimmen.“</a:t>
            </a:r>
          </a:p>
          <a:p>
            <a:endParaRPr lang="de-DE" baseline="0" dirty="0" smtClean="0">
              <a:latin typeface="Frutiger LT Com 45 Light"/>
            </a:endParaRPr>
          </a:p>
          <a:p>
            <a:r>
              <a:rPr lang="de-DE" baseline="0" dirty="0" smtClean="0">
                <a:latin typeface="Frutiger LT Com 45 Light"/>
              </a:rPr>
              <a:t>„Damit es wirklich Ihr Bürgerprogramm ist, müssen Sie es auch vollständig selbst schreiben. So wie heute. Dafür brauchen Sie Bürgerredakteure, die Sie jetzt gleich bestimmen werden. Aber wofür brauchen Sie den/die Bürgerredakteur/in?“</a:t>
            </a:r>
          </a:p>
          <a:p>
            <a:endParaRPr lang="de-DE" baseline="0" dirty="0" smtClean="0">
              <a:latin typeface="Frutiger LT Com 45 Light"/>
            </a:endParaRPr>
          </a:p>
          <a:p>
            <a:r>
              <a:rPr lang="de-DE" baseline="0" dirty="0" smtClean="0">
                <a:latin typeface="Frutiger LT Com 45 Light"/>
              </a:rPr>
              <a:t> Der/die Moderator/in stellt die Aufgaben des/der Bürgerredakteurin vor. </a:t>
            </a:r>
            <a:endParaRPr lang="de-DE" dirty="0">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8</a:t>
            </a:fld>
            <a:endParaRPr lang="de-DE"/>
          </a:p>
        </p:txBody>
      </p:sp>
    </p:spTree>
    <p:extLst>
      <p:ext uri="{BB962C8B-B14F-4D97-AF65-F5344CB8AC3E}">
        <p14:creationId xmlns:p14="http://schemas.microsoft.com/office/powerpoint/2010/main" val="1617337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smtClean="0">
                <a:latin typeface="Frutiger LT Com 45 Light"/>
              </a:rPr>
              <a:t>ModeratorIn:</a:t>
            </a:r>
          </a:p>
          <a:p>
            <a:r>
              <a:rPr lang="de-DE" smtClean="0">
                <a:latin typeface="Frutiger LT Com 45 Light"/>
              </a:rPr>
              <a:t>„Unsere Diskussion soll funktionieren und für alle ein Erlebnis sein. Bitte halten Sie sich an ein paar einfache Gesprächs- und Arbeitsregeln. So wird Ihre Auftaktwerkstatt sehr gut laufen.</a:t>
            </a:r>
          </a:p>
          <a:p>
            <a:r>
              <a:rPr lang="de-DE" smtClean="0">
                <a:latin typeface="Frutiger LT Com 45 Light"/>
              </a:rPr>
              <a:t>Wir wünschen uns von Ihnen:“</a:t>
            </a:r>
          </a:p>
          <a:p>
            <a:r>
              <a:rPr lang="de-DE" smtClean="0">
                <a:latin typeface="Frutiger LT Com 45 Light"/>
              </a:rPr>
              <a:t> </a:t>
            </a:r>
          </a:p>
          <a:p>
            <a:r>
              <a:rPr lang="de-DE" smtClean="0">
                <a:latin typeface="Frutiger LT Com 45 Light"/>
              </a:rPr>
              <a:t>Der/die ModeratorIn stellt die Folie vor!</a:t>
            </a:r>
          </a:p>
          <a:p>
            <a:endParaRPr lang="de-DE">
              <a:latin typeface="Frutiger LT Com 45 Light"/>
            </a:endParaRPr>
          </a:p>
        </p:txBody>
      </p:sp>
      <p:sp>
        <p:nvSpPr>
          <p:cNvPr id="4" name="Foliennummernplatzhalter 3"/>
          <p:cNvSpPr>
            <a:spLocks noGrp="1"/>
          </p:cNvSpPr>
          <p:nvPr>
            <p:ph type="sldNum" sz="quarter" idx="10"/>
          </p:nvPr>
        </p:nvSpPr>
        <p:spPr/>
        <p:txBody>
          <a:bodyPr/>
          <a:lstStyle/>
          <a:p>
            <a:pPr>
              <a:defRPr/>
            </a:pPr>
            <a:fld id="{BB9A3273-F9FC-42DA-ACB3-8E24082C69F2}" type="slidenum">
              <a:rPr lang="de-DE" smtClean="0"/>
              <a:pPr>
                <a:defRPr/>
              </a:pPr>
              <a:t>9</a:t>
            </a:fld>
            <a:endParaRPr lang="de-DE"/>
          </a:p>
        </p:txBody>
      </p:sp>
    </p:spTree>
    <p:extLst>
      <p:ext uri="{BB962C8B-B14F-4D97-AF65-F5344CB8AC3E}">
        <p14:creationId xmlns:p14="http://schemas.microsoft.com/office/powerpoint/2010/main" val="211999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Master-Untertitelformat bearbeiten</a:t>
            </a:r>
            <a:endParaRPr lang="de-DE"/>
          </a:p>
        </p:txBody>
      </p:sp>
      <p:sp>
        <p:nvSpPr>
          <p:cNvPr id="4" name="Datumsplatzhalter 3"/>
          <p:cNvSpPr>
            <a:spLocks noGrp="1"/>
          </p:cNvSpPr>
          <p:nvPr>
            <p:ph type="dt" sz="half" idx="10"/>
          </p:nvPr>
        </p:nvSpPr>
        <p:spPr/>
        <p:txBody>
          <a:bodyPr/>
          <a:lstStyle>
            <a:lvl1pPr>
              <a:defRPr/>
            </a:lvl1pPr>
          </a:lstStyle>
          <a:p>
            <a:pPr>
              <a:defRPr/>
            </a:pPr>
            <a:fld id="{7220F323-9884-414F-B5EA-F4278728ED0A}" type="datetime1">
              <a:rPr lang="de-DE"/>
              <a:pPr>
                <a:defRPr/>
              </a:pPr>
              <a:t>05.01.2015</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0BD2C8A-0DF2-4738-B51A-35A00D942E7F}" type="slidenum">
              <a:rPr lang="de-DE"/>
              <a:pPr>
                <a:defRPr/>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10">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8CCD1A83-5126-403A-A2E5-293B8BBBFF84}" type="datetime1">
              <a:rPr lang="de-DE"/>
              <a:pPr>
                <a:defRPr/>
              </a:pPr>
              <a:t>05.01.2015</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FD9EBD3-E788-4460-8958-05D69D229649}" type="slidenum">
              <a:rPr lang="de-DE"/>
              <a:pPr>
                <a:defRPr/>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1">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B0B4DC92-0EA8-4857-8F3E-93587C328D84}" type="datetime1">
              <a:rPr lang="de-DE"/>
              <a:pPr>
                <a:defRPr/>
              </a:pPr>
              <a:t>05.01.2015</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82CA002-B454-4993-9126-123A802AC0D8}" type="slidenum">
              <a:rPr lang="de-DE"/>
              <a:pPr>
                <a:defRPr/>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pic>
        <p:nvPicPr>
          <p:cNvPr id="4" name="Bild 6"/>
          <p:cNvPicPr>
            <a:picLocks noChangeAspect="1"/>
          </p:cNvPicPr>
          <p:nvPr userDrawn="1"/>
        </p:nvPicPr>
        <p:blipFill>
          <a:blip r:embed="rId2"/>
          <a:srcRect/>
          <a:stretch>
            <a:fillRect/>
          </a:stretch>
        </p:blipFill>
        <p:spPr bwMode="auto">
          <a:xfrm>
            <a:off x="412750" y="828675"/>
            <a:ext cx="8318500" cy="50800"/>
          </a:xfrm>
          <a:prstGeom prst="rect">
            <a:avLst/>
          </a:prstGeom>
          <a:noFill/>
          <a:ln w="9525">
            <a:noFill/>
            <a:miter lim="800000"/>
            <a:headEnd/>
            <a:tailEnd/>
          </a:ln>
        </p:spPr>
      </p:pic>
      <p:pic>
        <p:nvPicPr>
          <p:cNvPr id="5" name="Bild 7"/>
          <p:cNvPicPr>
            <a:picLocks noChangeAspect="1"/>
          </p:cNvPicPr>
          <p:nvPr userDrawn="1"/>
        </p:nvPicPr>
        <p:blipFill>
          <a:blip r:embed="rId3"/>
          <a:srcRect/>
          <a:stretch>
            <a:fillRect/>
          </a:stretch>
        </p:blipFill>
        <p:spPr bwMode="auto">
          <a:xfrm>
            <a:off x="412750" y="5753100"/>
            <a:ext cx="8318500" cy="38100"/>
          </a:xfrm>
          <a:prstGeom prst="rect">
            <a:avLst/>
          </a:prstGeom>
          <a:noFill/>
          <a:ln w="9525">
            <a:noFill/>
            <a:miter lim="800000"/>
            <a:headEnd/>
            <a:tailEnd/>
          </a:ln>
        </p:spPr>
      </p:pic>
      <p:pic>
        <p:nvPicPr>
          <p:cNvPr id="6" name="Bild 8" descr="Logo_BürgerForum.png"/>
          <p:cNvPicPr>
            <a:picLocks noChangeAspect="1"/>
          </p:cNvPicPr>
          <p:nvPr userDrawn="1"/>
        </p:nvPicPr>
        <p:blipFill>
          <a:blip r:embed="rId4"/>
          <a:srcRect/>
          <a:stretch>
            <a:fillRect/>
          </a:stretch>
        </p:blipFill>
        <p:spPr bwMode="auto">
          <a:xfrm>
            <a:off x="7291388" y="5978525"/>
            <a:ext cx="1331912" cy="590550"/>
          </a:xfrm>
          <a:prstGeom prst="rect">
            <a:avLst/>
          </a:prstGeom>
          <a:noFill/>
          <a:ln w="9525">
            <a:noFill/>
            <a:miter lim="800000"/>
            <a:headEnd/>
            <a:tailEnd/>
          </a:ln>
        </p:spPr>
      </p:pic>
      <p:sp>
        <p:nvSpPr>
          <p:cNvPr id="19" name="Titel 17"/>
          <p:cNvSpPr>
            <a:spLocks noGrp="1"/>
          </p:cNvSpPr>
          <p:nvPr>
            <p:ph type="title"/>
          </p:nvPr>
        </p:nvSpPr>
        <p:spPr>
          <a:xfrm>
            <a:off x="457200" y="1186576"/>
            <a:ext cx="8229600" cy="307777"/>
          </a:xfrm>
        </p:spPr>
        <p:txBody>
          <a:bodyPr lIns="0" tIns="0" rIns="0" bIns="0" anchor="t">
            <a:spAutoFit/>
          </a:bodyPr>
          <a:lstStyle>
            <a:lvl1pPr algn="l">
              <a:defRPr sz="2000">
                <a:solidFill>
                  <a:srgbClr val="004380"/>
                </a:solidFill>
                <a:latin typeface="Frutiger LT Com 65 Bold"/>
              </a:defRPr>
            </a:lvl1pPr>
          </a:lstStyle>
          <a:p>
            <a:r>
              <a:rPr lang="de-DE" dirty="0" smtClean="0"/>
              <a:t>Mastertitelformat bearbeiten</a:t>
            </a:r>
            <a:endParaRPr lang="de-DE" dirty="0"/>
          </a:p>
        </p:txBody>
      </p:sp>
      <p:sp>
        <p:nvSpPr>
          <p:cNvPr id="21" name="Textplatzhalter 20"/>
          <p:cNvSpPr>
            <a:spLocks noGrp="1"/>
          </p:cNvSpPr>
          <p:nvPr>
            <p:ph type="body" sz="quarter" idx="10"/>
          </p:nvPr>
        </p:nvSpPr>
        <p:spPr>
          <a:xfrm>
            <a:off x="444500" y="2160000"/>
            <a:ext cx="8242300" cy="249641"/>
          </a:xfrm>
        </p:spPr>
        <p:txBody>
          <a:bodyPr lIns="0" tIns="0" rIns="0" bIns="0">
            <a:spAutoFit/>
          </a:bodyPr>
          <a:lstStyle>
            <a:lvl1pPr marL="0">
              <a:lnSpc>
                <a:spcPts val="2000"/>
              </a:lnSpc>
              <a:spcBef>
                <a:spcPts val="0"/>
              </a:spcBef>
              <a:buFontTx/>
              <a:buNone/>
              <a:defRPr sz="1400">
                <a:latin typeface="Frutiger LT Com 45 Light"/>
              </a:defRPr>
            </a:lvl1pPr>
          </a:lstStyle>
          <a:p>
            <a:pPr lvl="0"/>
            <a:r>
              <a:rPr lang="de-DE" dirty="0" smtClean="0"/>
              <a:t>Mastertextformat bearbeiten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4">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Mastertitelformat bearbeiten</a:t>
            </a:r>
            <a:endParaRPr lang="de-DE" dirty="0"/>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5F01E251-8441-4A23-84C5-BE580ABF72C1}" type="datetime1">
              <a:rPr lang="de-DE"/>
              <a:pPr>
                <a:defRPr/>
              </a:pPr>
              <a:t>05.01.2015</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CB2139F1-E844-4FED-BADE-B0358C77F51A}" type="slidenum">
              <a:rPr lang="de-DE"/>
              <a:pPr>
                <a:defRPr/>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5">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BE28EC74-4B2D-4EE5-A140-453C97AB8D4E}" type="datetime1">
              <a:rPr lang="de-DE"/>
              <a:pPr>
                <a:defRPr/>
              </a:pPr>
              <a:t>05.01.2015</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7DFCCB1B-22A3-497F-91A9-EB3690403064}" type="slidenum">
              <a:rPr lang="de-DE"/>
              <a:pPr>
                <a:defRPr/>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6">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Datumsplatzhalter 3"/>
          <p:cNvSpPr>
            <a:spLocks noGrp="1"/>
          </p:cNvSpPr>
          <p:nvPr>
            <p:ph type="dt" sz="half" idx="10"/>
          </p:nvPr>
        </p:nvSpPr>
        <p:spPr/>
        <p:txBody>
          <a:bodyPr/>
          <a:lstStyle>
            <a:lvl1pPr>
              <a:defRPr/>
            </a:lvl1pPr>
          </a:lstStyle>
          <a:p>
            <a:pPr>
              <a:defRPr/>
            </a:pPr>
            <a:fld id="{B96ADE00-66B9-47EE-8215-F2023C06A4A6}" type="datetime1">
              <a:rPr lang="de-DE"/>
              <a:pPr>
                <a:defRPr/>
              </a:pPr>
              <a:t>05.01.2015</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32294550-2898-45E6-AD73-8512658D0859}" type="slidenum">
              <a:rPr lang="de-DE"/>
              <a:pPr>
                <a:defRPr/>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7">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C1CEF47A-7D09-46D0-8EB5-9E46359FAB5F}" type="datetime1">
              <a:rPr lang="de-DE"/>
              <a:pPr>
                <a:defRPr/>
              </a:pPr>
              <a:t>05.01.2015</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80C3CAE0-68FB-4FC9-B332-674754A62E62}" type="slidenum">
              <a:rPr lang="de-DE"/>
              <a:pPr>
                <a:defRPr/>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8">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3"/>
          <p:cNvSpPr>
            <a:spLocks noGrp="1"/>
          </p:cNvSpPr>
          <p:nvPr>
            <p:ph type="dt" sz="half" idx="10"/>
          </p:nvPr>
        </p:nvSpPr>
        <p:spPr/>
        <p:txBody>
          <a:bodyPr/>
          <a:lstStyle>
            <a:lvl1pPr>
              <a:defRPr/>
            </a:lvl1pPr>
          </a:lstStyle>
          <a:p>
            <a:pPr>
              <a:defRPr/>
            </a:pPr>
            <a:fld id="{18B2CAF4-0931-4A9E-8C38-59DB9A45EE5B}" type="datetime1">
              <a:rPr lang="de-DE"/>
              <a:pPr>
                <a:defRPr/>
              </a:pPr>
              <a:t>05.01.2015</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93829141-11AF-4408-915C-3668A29DC8E2}" type="slidenum">
              <a:rPr lang="de-DE"/>
              <a:pPr>
                <a:defRPr/>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9">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3"/>
          <p:cNvSpPr>
            <a:spLocks noGrp="1"/>
          </p:cNvSpPr>
          <p:nvPr>
            <p:ph type="dt" sz="half" idx="10"/>
          </p:nvPr>
        </p:nvSpPr>
        <p:spPr/>
        <p:txBody>
          <a:bodyPr/>
          <a:lstStyle>
            <a:lvl1pPr>
              <a:defRPr/>
            </a:lvl1pPr>
          </a:lstStyle>
          <a:p>
            <a:pPr>
              <a:defRPr/>
            </a:pPr>
            <a:fld id="{AB2B488B-09BB-4DC6-A7D6-4CEF43EAA60A}" type="datetime1">
              <a:rPr lang="de-DE"/>
              <a:pPr>
                <a:defRPr/>
              </a:pPr>
              <a:t>05.01.2015</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4CABB9CD-5BAA-46C7-9218-9949EE32C88F}" type="slidenum">
              <a:rPr lang="de-DE"/>
              <a:pPr>
                <a:defRPr/>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Mastertitelformat bearbeiten</a:t>
            </a:r>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6" charset="0"/>
              </a:defRPr>
            </a:lvl1pPr>
          </a:lstStyle>
          <a:p>
            <a:pPr>
              <a:defRPr/>
            </a:pPr>
            <a:fld id="{D94934D8-20E3-4719-A1FA-76262F747EE1}" type="datetime1">
              <a:rPr lang="de-DE"/>
              <a:pPr>
                <a:defRPr/>
              </a:pPr>
              <a:t>05.01.2015</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6" charset="0"/>
              </a:defRPr>
            </a:lvl1pPr>
          </a:lstStyle>
          <a:p>
            <a:pPr>
              <a:defRPr/>
            </a:pPr>
            <a:fld id="{60C6C75D-623A-4FB5-94B2-3BD4A798924C}" type="slidenum">
              <a:rPr lang="de-DE"/>
              <a:pPr>
                <a:defRPr/>
              </a:pPr>
              <a:t>‹Nr.›</a:t>
            </a:fld>
            <a:endParaRPr lang="de-DE"/>
          </a:p>
        </p:txBody>
      </p:sp>
    </p:spTree>
  </p:cSld>
  <p:clrMap bg1="lt1" tx1="dk1" bg2="lt2" tx2="dk2" accent1="accent1" accent2="accent2" accent3="accent3" accent4="accent4" accent5="accent5" accent6="accent6" hlink="hlink" folHlink="folHlink"/>
  <p:sldLayoutIdLst>
    <p:sldLayoutId id="2147483701" r:id="rId1"/>
    <p:sldLayoutId id="2147483710" r:id="rId2"/>
    <p:sldLayoutId id="214748371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06" charset="-128"/>
          <a:cs typeface="+mj-cs"/>
        </a:defRPr>
      </a:lvl1pPr>
      <a:lvl2pPr algn="ctr" defTabSz="457200" rtl="0" eaLnBrk="0" fontAlgn="base" hangingPunct="0">
        <a:spcBef>
          <a:spcPct val="0"/>
        </a:spcBef>
        <a:spcAft>
          <a:spcPct val="0"/>
        </a:spcAft>
        <a:defRPr sz="4400">
          <a:solidFill>
            <a:schemeClr val="tx1"/>
          </a:solidFill>
          <a:latin typeface="Calibri" pitchFamily="-106" charset="0"/>
          <a:ea typeface="ＭＳ Ｐゴシック" pitchFamily="-106" charset="-128"/>
        </a:defRPr>
      </a:lvl2pPr>
      <a:lvl3pPr algn="ctr" defTabSz="457200" rtl="0" eaLnBrk="0" fontAlgn="base" hangingPunct="0">
        <a:spcBef>
          <a:spcPct val="0"/>
        </a:spcBef>
        <a:spcAft>
          <a:spcPct val="0"/>
        </a:spcAft>
        <a:defRPr sz="4400">
          <a:solidFill>
            <a:schemeClr val="tx1"/>
          </a:solidFill>
          <a:latin typeface="Calibri" pitchFamily="-106" charset="0"/>
          <a:ea typeface="ＭＳ Ｐゴシック" pitchFamily="-106" charset="-128"/>
        </a:defRPr>
      </a:lvl3pPr>
      <a:lvl4pPr algn="ctr" defTabSz="457200" rtl="0" eaLnBrk="0" fontAlgn="base" hangingPunct="0">
        <a:spcBef>
          <a:spcPct val="0"/>
        </a:spcBef>
        <a:spcAft>
          <a:spcPct val="0"/>
        </a:spcAft>
        <a:defRPr sz="4400">
          <a:solidFill>
            <a:schemeClr val="tx1"/>
          </a:solidFill>
          <a:latin typeface="Calibri" pitchFamily="-106" charset="0"/>
          <a:ea typeface="ＭＳ Ｐゴシック" pitchFamily="-106" charset="-128"/>
        </a:defRPr>
      </a:lvl4pPr>
      <a:lvl5pPr algn="ctr" defTabSz="457200" rtl="0" eaLnBrk="0" fontAlgn="base" hangingPunct="0">
        <a:spcBef>
          <a:spcPct val="0"/>
        </a:spcBef>
        <a:spcAft>
          <a:spcPct val="0"/>
        </a:spcAft>
        <a:defRPr sz="4400">
          <a:solidFill>
            <a:schemeClr val="tx1"/>
          </a:solidFill>
          <a:latin typeface="Calibri" pitchFamily="-106" charset="0"/>
          <a:ea typeface="ＭＳ Ｐゴシック" pitchFamily="-106" charset="-128"/>
        </a:defRPr>
      </a:lvl5pPr>
      <a:lvl6pPr marL="457200" algn="ctr" defTabSz="457200" rtl="0" fontAlgn="base">
        <a:spcBef>
          <a:spcPct val="0"/>
        </a:spcBef>
        <a:spcAft>
          <a:spcPct val="0"/>
        </a:spcAft>
        <a:defRPr sz="4400">
          <a:solidFill>
            <a:schemeClr val="tx1"/>
          </a:solidFill>
          <a:latin typeface="Calibri" pitchFamily="-106" charset="0"/>
          <a:ea typeface="ＭＳ Ｐゴシック" pitchFamily="-106" charset="-128"/>
        </a:defRPr>
      </a:lvl6pPr>
      <a:lvl7pPr marL="914400" algn="ctr" defTabSz="457200" rtl="0" fontAlgn="base">
        <a:spcBef>
          <a:spcPct val="0"/>
        </a:spcBef>
        <a:spcAft>
          <a:spcPct val="0"/>
        </a:spcAft>
        <a:defRPr sz="4400">
          <a:solidFill>
            <a:schemeClr val="tx1"/>
          </a:solidFill>
          <a:latin typeface="Calibri" pitchFamily="-106" charset="0"/>
          <a:ea typeface="ＭＳ Ｐゴシック" pitchFamily="-106" charset="-128"/>
        </a:defRPr>
      </a:lvl7pPr>
      <a:lvl8pPr marL="1371600" algn="ctr" defTabSz="457200" rtl="0" fontAlgn="base">
        <a:spcBef>
          <a:spcPct val="0"/>
        </a:spcBef>
        <a:spcAft>
          <a:spcPct val="0"/>
        </a:spcAft>
        <a:defRPr sz="4400">
          <a:solidFill>
            <a:schemeClr val="tx1"/>
          </a:solidFill>
          <a:latin typeface="Calibri" pitchFamily="-106" charset="0"/>
          <a:ea typeface="ＭＳ Ｐゴシック" pitchFamily="-106" charset="-128"/>
        </a:defRPr>
      </a:lvl8pPr>
      <a:lvl9pPr marL="1828800" algn="ctr" defTabSz="457200" rtl="0" fontAlgn="base">
        <a:spcBef>
          <a:spcPct val="0"/>
        </a:spcBef>
        <a:spcAft>
          <a:spcPct val="0"/>
        </a:spcAft>
        <a:defRPr sz="4400">
          <a:solidFill>
            <a:schemeClr val="tx1"/>
          </a:solidFill>
          <a:latin typeface="Calibri" pitchFamily="-106" charset="0"/>
          <a:ea typeface="ＭＳ Ｐゴシック" pitchFamily="-106"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6"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6"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106"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file:///\\localhost\Users\pupina\Documents\JOB\Schmitz%20WG\Bertelsmann%20Stiftung\Material\%20Bilder%20Pra&#776;sentation\papier-3.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a:spLocks/>
          </p:cNvSpPr>
          <p:nvPr/>
        </p:nvSpPr>
        <p:spPr>
          <a:xfrm>
            <a:off x="414338" y="3438525"/>
            <a:ext cx="8315325" cy="3419475"/>
          </a:xfrm>
          <a:prstGeom prst="rect">
            <a:avLst/>
          </a:prstGeom>
          <a:solidFill>
            <a:srgbClr val="0043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4099" name="Bild 2"/>
          <p:cNvPicPr>
            <a:picLocks noChangeAspect="1"/>
          </p:cNvPicPr>
          <p:nvPr/>
        </p:nvPicPr>
        <p:blipFill>
          <a:blip r:embed="rId3"/>
          <a:srcRect/>
          <a:stretch>
            <a:fillRect/>
          </a:stretch>
        </p:blipFill>
        <p:spPr bwMode="auto">
          <a:xfrm>
            <a:off x="412750" y="3340100"/>
            <a:ext cx="8318500" cy="177800"/>
          </a:xfrm>
          <a:prstGeom prst="rect">
            <a:avLst/>
          </a:prstGeom>
          <a:noFill/>
          <a:ln w="9525">
            <a:noFill/>
            <a:miter lim="800000"/>
            <a:headEnd/>
            <a:tailEnd/>
          </a:ln>
        </p:spPr>
      </p:pic>
      <p:pic>
        <p:nvPicPr>
          <p:cNvPr id="4101" name="Bild 5" descr="Logo_BürgerForum.png"/>
          <p:cNvPicPr>
            <a:picLocks noChangeAspect="1"/>
          </p:cNvPicPr>
          <p:nvPr/>
        </p:nvPicPr>
        <p:blipFill>
          <a:blip r:embed="rId4"/>
          <a:srcRect/>
          <a:stretch>
            <a:fillRect/>
          </a:stretch>
        </p:blipFill>
        <p:spPr bwMode="auto">
          <a:xfrm>
            <a:off x="541338" y="1778000"/>
            <a:ext cx="2876550" cy="1273175"/>
          </a:xfrm>
          <a:prstGeom prst="rect">
            <a:avLst/>
          </a:prstGeom>
          <a:noFill/>
          <a:ln w="9525">
            <a:noFill/>
            <a:miter lim="800000"/>
            <a:headEnd/>
            <a:tailEnd/>
          </a:ln>
        </p:spPr>
      </p:pic>
      <p:sp>
        <p:nvSpPr>
          <p:cNvPr id="6" name="Textfeld 5"/>
          <p:cNvSpPr txBox="1"/>
          <p:nvPr/>
        </p:nvSpPr>
        <p:spPr>
          <a:xfrm>
            <a:off x="1252025" y="4445391"/>
            <a:ext cx="6865033" cy="1477328"/>
          </a:xfrm>
          <a:prstGeom prst="rect">
            <a:avLst/>
          </a:prstGeom>
        </p:spPr>
        <p:txBody>
          <a:bodyPr vert="horz" wrap="square" lIns="0" tIns="0" rIns="0" bIns="0" rtlCol="0" anchor="t">
            <a:spAutoFit/>
          </a:bodyPr>
          <a:lstStyle/>
          <a:p>
            <a:pPr marL="0" marR="0" indent="0" algn="ctr" defTabSz="457200" rtl="0" eaLnBrk="1" fontAlgn="auto" latinLnBrk="0" hangingPunct="1">
              <a:lnSpc>
                <a:spcPct val="100000"/>
              </a:lnSpc>
              <a:spcBef>
                <a:spcPct val="0"/>
              </a:spcBef>
              <a:spcAft>
                <a:spcPts val="0"/>
              </a:spcAft>
              <a:buClrTx/>
              <a:buSzTx/>
              <a:buFontTx/>
              <a:buNone/>
              <a:tabLst/>
            </a:pPr>
            <a:r>
              <a:rPr kumimoji="0" lang="de-DE" sz="3200" b="1" i="0" u="none" strike="noStrike" kern="1200" cap="none" spc="0" normalizeH="0" baseline="0" noProof="0" smtClean="0">
                <a:ln>
                  <a:noFill/>
                </a:ln>
                <a:solidFill>
                  <a:schemeClr val="bg1"/>
                </a:solidFill>
                <a:effectLst/>
                <a:uLnTx/>
                <a:uFillTx/>
                <a:latin typeface="Frutiger LT Com 65 Bold"/>
                <a:ea typeface="+mj-ea"/>
                <a:cs typeface="+mj-cs"/>
              </a:rPr>
              <a:t>HERZLICH WILLKOMMEN </a:t>
            </a:r>
          </a:p>
          <a:p>
            <a:pPr marL="0" marR="0" indent="0" algn="ctr" defTabSz="457200" rtl="0" eaLnBrk="1" fontAlgn="auto" latinLnBrk="0" hangingPunct="1">
              <a:lnSpc>
                <a:spcPct val="100000"/>
              </a:lnSpc>
              <a:spcBef>
                <a:spcPct val="0"/>
              </a:spcBef>
              <a:spcAft>
                <a:spcPts val="0"/>
              </a:spcAft>
              <a:buClrTx/>
              <a:buSzTx/>
              <a:buFontTx/>
              <a:buNone/>
              <a:tabLst/>
            </a:pPr>
            <a:r>
              <a:rPr kumimoji="0" lang="de-DE" sz="3200" b="1" i="0" u="none" strike="noStrike" kern="1200" cap="none" spc="0" normalizeH="0" baseline="0" noProof="0" smtClean="0">
                <a:ln>
                  <a:noFill/>
                </a:ln>
                <a:solidFill>
                  <a:schemeClr val="bg1"/>
                </a:solidFill>
                <a:effectLst/>
                <a:uLnTx/>
                <a:uFillTx/>
                <a:latin typeface="Frutiger LT Com 65 Bold"/>
                <a:ea typeface="+mj-ea"/>
                <a:cs typeface="+mj-cs"/>
              </a:rPr>
              <a:t>ZUR </a:t>
            </a:r>
          </a:p>
          <a:p>
            <a:pPr marL="0" marR="0" indent="0" algn="ctr" defTabSz="457200" rtl="0" eaLnBrk="1" fontAlgn="auto" latinLnBrk="0" hangingPunct="1">
              <a:lnSpc>
                <a:spcPct val="100000"/>
              </a:lnSpc>
              <a:spcBef>
                <a:spcPct val="0"/>
              </a:spcBef>
              <a:spcAft>
                <a:spcPts val="0"/>
              </a:spcAft>
              <a:buClrTx/>
              <a:buSzTx/>
              <a:buFontTx/>
              <a:buNone/>
              <a:tabLst/>
            </a:pPr>
            <a:r>
              <a:rPr kumimoji="0" lang="de-DE" sz="3200" b="1" i="0" u="none" strike="noStrike" kern="1200" cap="none" spc="0" normalizeH="0" baseline="0" noProof="0" smtClean="0">
                <a:ln>
                  <a:noFill/>
                </a:ln>
                <a:solidFill>
                  <a:schemeClr val="bg1"/>
                </a:solidFill>
                <a:effectLst/>
                <a:uLnTx/>
                <a:uFillTx/>
                <a:latin typeface="Frutiger LT Com 65 Bold"/>
                <a:ea typeface="+mj-ea"/>
                <a:cs typeface="+mj-cs"/>
              </a:rPr>
              <a:t>AUFTAKTWERKSTATT </a:t>
            </a:r>
            <a:endParaRPr kumimoji="0" lang="de-DE" sz="3200" b="1" i="0" u="none" strike="noStrike" kern="1200" cap="none" spc="0" normalizeH="0" baseline="0" noProof="0" dirty="0" smtClean="0">
              <a:ln>
                <a:noFill/>
              </a:ln>
              <a:solidFill>
                <a:schemeClr val="bg1"/>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457200" y="1185863"/>
            <a:ext cx="8342313" cy="615553"/>
          </a:xfrm>
        </p:spPr>
        <p:txBody>
          <a:bodyPr/>
          <a:lstStyle/>
          <a:p>
            <a:pPr eaLnBrk="1" hangingPunct="1"/>
            <a:r>
              <a:rPr lang="de-DE" sz="2400" b="1" smtClean="0">
                <a:latin typeface="Frutiger LT Com 65 Bold" pitchFamily="-106" charset="0"/>
              </a:rPr>
              <a:t>Die Rolle der Tischgastgeber/innen</a:t>
            </a:r>
            <a:r>
              <a:rPr lang="de-DE" smtClean="0">
                <a:latin typeface="Frutiger LT Com 65 Bold" pitchFamily="-106" charset="0"/>
              </a:rPr>
              <a:t/>
            </a:r>
            <a:br>
              <a:rPr lang="de-DE" smtClean="0">
                <a:latin typeface="Frutiger LT Com 65 Bold" pitchFamily="-106" charset="0"/>
              </a:rPr>
            </a:br>
            <a:endParaRPr lang="de-DE" sz="1600" smtClean="0">
              <a:latin typeface="Frutiger LT Com 65 Bold" pitchFamily="-106" charset="0"/>
            </a:endParaRPr>
          </a:p>
        </p:txBody>
      </p:sp>
      <p:sp>
        <p:nvSpPr>
          <p:cNvPr id="12291" name="Textplatzhalter 8"/>
          <p:cNvSpPr>
            <a:spLocks noGrp="1"/>
          </p:cNvSpPr>
          <p:nvPr>
            <p:ph type="body" sz="quarter" idx="10"/>
          </p:nvPr>
        </p:nvSpPr>
        <p:spPr>
          <a:xfrm>
            <a:off x="926275" y="2024063"/>
            <a:ext cx="7873238" cy="3334311"/>
          </a:xfrm>
        </p:spPr>
        <p:txBody>
          <a:bodyPr/>
          <a:lstStyle/>
          <a:p>
            <a:pPr>
              <a:spcAft>
                <a:spcPts val="0"/>
              </a:spcAft>
              <a:defRPr/>
            </a:pPr>
            <a:r>
              <a:rPr lang="de-DE" sz="2200" dirty="0" smtClean="0"/>
              <a:t>Sie bleiben bei einem Tischwechsel sitzen.</a:t>
            </a:r>
          </a:p>
          <a:p>
            <a:pPr>
              <a:spcAft>
                <a:spcPts val="0"/>
              </a:spcAft>
              <a:defRPr/>
            </a:pPr>
            <a:endParaRPr lang="de-DE" sz="2200" dirty="0" smtClean="0"/>
          </a:p>
          <a:p>
            <a:pPr>
              <a:spcAft>
                <a:spcPts val="0"/>
              </a:spcAft>
              <a:defRPr/>
            </a:pPr>
            <a:endParaRPr lang="de-DE" sz="2200" dirty="0" smtClean="0"/>
          </a:p>
          <a:p>
            <a:pPr>
              <a:spcAft>
                <a:spcPts val="0"/>
              </a:spcAft>
              <a:defRPr/>
            </a:pPr>
            <a:r>
              <a:rPr lang="de-DE" sz="2200" dirty="0" smtClean="0"/>
              <a:t>Sie achten auf die Zeiten für jeden Arbeitsschritt.</a:t>
            </a:r>
          </a:p>
          <a:p>
            <a:pPr>
              <a:spcAft>
                <a:spcPts val="0"/>
              </a:spcAft>
              <a:defRPr/>
            </a:pPr>
            <a:endParaRPr lang="de-DE" sz="2200" dirty="0" smtClean="0"/>
          </a:p>
          <a:p>
            <a:pPr>
              <a:spcAft>
                <a:spcPts val="0"/>
              </a:spcAft>
              <a:defRPr/>
            </a:pPr>
            <a:endParaRPr lang="de-DE" sz="2200" dirty="0" smtClean="0"/>
          </a:p>
          <a:p>
            <a:pPr>
              <a:spcAft>
                <a:spcPts val="0"/>
              </a:spcAft>
              <a:defRPr/>
            </a:pPr>
            <a:r>
              <a:rPr lang="de-DE" sz="2200" dirty="0" smtClean="0"/>
              <a:t>Sie entscheiden im Fall eines Patts am Tisch.</a:t>
            </a:r>
          </a:p>
          <a:p>
            <a:pPr>
              <a:spcAft>
                <a:spcPts val="0"/>
              </a:spcAft>
              <a:defRPr/>
            </a:pPr>
            <a:endParaRPr lang="de-DE" sz="2200" dirty="0" smtClean="0"/>
          </a:p>
          <a:p>
            <a:pPr>
              <a:spcAft>
                <a:spcPts val="0"/>
              </a:spcAft>
              <a:defRPr/>
            </a:pPr>
            <a:endParaRPr lang="de-DE" sz="2200" dirty="0" smtClean="0"/>
          </a:p>
          <a:p>
            <a:pPr indent="0">
              <a:spcAft>
                <a:spcPts val="0"/>
              </a:spcAft>
              <a:defRPr/>
            </a:pPr>
            <a:r>
              <a:rPr lang="de-DE" sz="2200" dirty="0" smtClean="0"/>
              <a:t>Sie erläutern der Gruppe die Arbeitsergebnisse an den Pinnwänden.</a:t>
            </a:r>
          </a:p>
          <a:p>
            <a:pPr marL="179388" indent="-179388" eaLnBrk="1" hangingPunct="1">
              <a:spcBef>
                <a:spcPct val="0"/>
              </a:spcBef>
              <a:buClr>
                <a:srgbClr val="002060"/>
              </a:buClr>
            </a:pPr>
            <a:endParaRPr lang="de-DE" sz="2200" dirty="0" smtClean="0">
              <a:solidFill>
                <a:srgbClr val="006DB0"/>
              </a:solidFill>
              <a:latin typeface="Frutiger LT Com 45 Light" pitchFamily="-106" charset="0"/>
            </a:endParaRPr>
          </a:p>
          <a:p>
            <a:pPr marL="179388" indent="-179388" eaLnBrk="1" hangingPunct="1">
              <a:spcBef>
                <a:spcPct val="0"/>
              </a:spcBef>
            </a:pPr>
            <a:endParaRPr lang="de-DE" sz="2200" dirty="0" smtClean="0">
              <a:latin typeface="Frutiger LT Com 45 Light" pitchFamily="-106" charset="0"/>
            </a:endParaRPr>
          </a:p>
        </p:txBody>
      </p:sp>
      <p:sp>
        <p:nvSpPr>
          <p:cNvPr id="12293" name="Textfeld 11"/>
          <p:cNvSpPr txBox="1">
            <a:spLocks noChangeArrowheads="1"/>
          </p:cNvSpPr>
          <p:nvPr/>
        </p:nvSpPr>
        <p:spPr bwMode="auto">
          <a:xfrm rot="343586">
            <a:off x="1182688" y="5326063"/>
            <a:ext cx="1166812" cy="307975"/>
          </a:xfrm>
          <a:prstGeom prst="rect">
            <a:avLst/>
          </a:prstGeom>
          <a:noFill/>
          <a:ln w="9525">
            <a:noFill/>
            <a:miter lim="800000"/>
            <a:headEnd/>
            <a:tailEnd/>
          </a:ln>
        </p:spPr>
        <p:txBody>
          <a:bodyPr lIns="0" tIns="0" rIns="0" bIns="0">
            <a:spAutoFit/>
          </a:bodyPr>
          <a:lstStyle/>
          <a:p>
            <a:pPr algn="ctr"/>
            <a:r>
              <a:rPr lang="de-DE" sz="2000">
                <a:solidFill>
                  <a:schemeClr val="bg1"/>
                </a:solidFill>
                <a:latin typeface="Frutiger LT Com 65 Bold" pitchFamily="-106" charset="0"/>
              </a:rPr>
              <a:t>Wozu?</a:t>
            </a:r>
          </a:p>
        </p:txBody>
      </p:sp>
      <p:sp>
        <p:nvSpPr>
          <p:cNvPr id="9" name="Gleichschenkliges Dreieck 6"/>
          <p:cNvSpPr>
            <a:spLocks noChangeArrowheads="1"/>
          </p:cNvSpPr>
          <p:nvPr/>
        </p:nvSpPr>
        <p:spPr bwMode="auto">
          <a:xfrm rot="5400000">
            <a:off x="266700" y="2029240"/>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0" name="Gleichschenkliges Dreieck 6"/>
          <p:cNvSpPr>
            <a:spLocks noChangeArrowheads="1"/>
          </p:cNvSpPr>
          <p:nvPr/>
        </p:nvSpPr>
        <p:spPr bwMode="auto">
          <a:xfrm rot="5400000">
            <a:off x="266700" y="2807030"/>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1" name="Gleichschenkliges Dreieck 6"/>
          <p:cNvSpPr>
            <a:spLocks noChangeArrowheads="1"/>
          </p:cNvSpPr>
          <p:nvPr/>
        </p:nvSpPr>
        <p:spPr bwMode="auto">
          <a:xfrm rot="5400000">
            <a:off x="266700" y="3550014"/>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2" name="Gleichschenkliges Dreieck 6"/>
          <p:cNvSpPr>
            <a:spLocks noChangeArrowheads="1"/>
          </p:cNvSpPr>
          <p:nvPr/>
        </p:nvSpPr>
        <p:spPr bwMode="auto">
          <a:xfrm rot="5400000">
            <a:off x="266700" y="4382298"/>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615553"/>
          </a:xfrm>
        </p:spPr>
        <p:txBody>
          <a:bodyPr/>
          <a:lstStyle/>
          <a:p>
            <a:pPr eaLnBrk="1" hangingPunct="1"/>
            <a:r>
              <a:rPr lang="de-DE" sz="2400" b="1" smtClean="0">
                <a:latin typeface="Frutiger LT Com 65 Bold" pitchFamily="-106" charset="0"/>
              </a:rPr>
              <a:t>1. Schritt: Erste Diskussion zum Themenbereich </a:t>
            </a:r>
            <a:r>
              <a:rPr lang="de-DE" smtClean="0">
                <a:latin typeface="Frutiger LT Com 65 Bold" pitchFamily="-106" charset="0"/>
              </a:rPr>
              <a:t/>
            </a:r>
            <a:br>
              <a:rPr lang="de-DE" smtClean="0">
                <a:latin typeface="Frutiger LT Com 65 Bold" pitchFamily="-106" charset="0"/>
              </a:rPr>
            </a:br>
            <a:endParaRPr lang="de-DE" sz="1600" smtClean="0">
              <a:latin typeface="Frutiger LT Com 65 Bold" pitchFamily="-106" charset="0"/>
            </a:endParaRPr>
          </a:p>
        </p:txBody>
      </p:sp>
      <p:sp>
        <p:nvSpPr>
          <p:cNvPr id="14339" name="Textplatzhalter 8"/>
          <p:cNvSpPr>
            <a:spLocks noGrp="1"/>
          </p:cNvSpPr>
          <p:nvPr>
            <p:ph type="body" sz="quarter" idx="10"/>
          </p:nvPr>
        </p:nvSpPr>
        <p:spPr>
          <a:xfrm>
            <a:off x="2422566" y="2951264"/>
            <a:ext cx="6103917" cy="1718419"/>
          </a:xfrm>
        </p:spPr>
        <p:txBody>
          <a:bodyPr/>
          <a:lstStyle/>
          <a:p>
            <a:pPr marL="179388" indent="-179388" eaLnBrk="1" hangingPunct="1">
              <a:spcBef>
                <a:spcPct val="0"/>
              </a:spcBef>
            </a:pPr>
            <a:endParaRPr lang="de-DE" sz="2000" dirty="0" smtClean="0">
              <a:solidFill>
                <a:srgbClr val="006DB0"/>
              </a:solidFill>
              <a:latin typeface="Frutiger LT Com 65 Bold" pitchFamily="-106" charset="0"/>
            </a:endParaRPr>
          </a:p>
          <a:p>
            <a:pPr marL="357188" indent="-357188">
              <a:buFont typeface="Arial" charset="0"/>
              <a:buAutoNum type="arabicPeriod"/>
            </a:pPr>
            <a:r>
              <a:rPr lang="de-DE" sz="2000" dirty="0" smtClean="0">
                <a:solidFill>
                  <a:srgbClr val="000000"/>
                </a:solidFill>
              </a:rPr>
              <a:t>Einigung auf eine/n Tischgastgeber/in</a:t>
            </a:r>
          </a:p>
          <a:p>
            <a:pPr marL="457200" indent="-457200">
              <a:buFont typeface="Arial" charset="0"/>
              <a:buAutoNum type="arabicPeriod"/>
            </a:pPr>
            <a:endParaRPr lang="de-DE" sz="2000" dirty="0" smtClean="0">
              <a:solidFill>
                <a:srgbClr val="000000"/>
              </a:solidFill>
            </a:endParaRPr>
          </a:p>
          <a:p>
            <a:pPr marL="357188" indent="-357188">
              <a:lnSpc>
                <a:spcPct val="100000"/>
              </a:lnSpc>
              <a:spcAft>
                <a:spcPts val="600"/>
              </a:spcAft>
              <a:buFont typeface="Arial" charset="0"/>
              <a:buAutoNum type="arabicPeriod"/>
            </a:pPr>
            <a:r>
              <a:rPr lang="de-DE" sz="2000" b="1" dirty="0" smtClean="0">
                <a:solidFill>
                  <a:srgbClr val="000000"/>
                </a:solidFill>
              </a:rPr>
              <a:t>Was bewegt Sie bei Ihrem </a:t>
            </a:r>
            <a:r>
              <a:rPr lang="de-DE" sz="2000" b="1" dirty="0" err="1" smtClean="0">
                <a:solidFill>
                  <a:srgbClr val="000000"/>
                </a:solidFill>
              </a:rPr>
              <a:t>Aussschussthema</a:t>
            </a:r>
            <a:r>
              <a:rPr lang="de-DE" sz="2000" b="1" dirty="0" smtClean="0">
                <a:solidFill>
                  <a:srgbClr val="000000"/>
                </a:solidFill>
              </a:rPr>
              <a:t>?</a:t>
            </a:r>
            <a:r>
              <a:rPr lang="de-DE" sz="2000" dirty="0" smtClean="0">
                <a:solidFill>
                  <a:srgbClr val="000000"/>
                </a:solidFill>
              </a:rPr>
              <a:t/>
            </a:r>
            <a:br>
              <a:rPr lang="de-DE" sz="2000" dirty="0" smtClean="0">
                <a:solidFill>
                  <a:srgbClr val="000000"/>
                </a:solidFill>
              </a:rPr>
            </a:br>
            <a:r>
              <a:rPr lang="de-DE" sz="2000" dirty="0" smtClean="0">
                <a:solidFill>
                  <a:srgbClr val="000000"/>
                </a:solidFill>
              </a:rPr>
              <a:t>Diskutieren Sie Ihre Meinungen und Ideen. </a:t>
            </a:r>
          </a:p>
          <a:p>
            <a:pPr marL="179388" indent="-179388" eaLnBrk="1" hangingPunct="1">
              <a:spcBef>
                <a:spcPct val="0"/>
              </a:spcBef>
            </a:pPr>
            <a:endParaRPr lang="de-DE" sz="2000"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625056"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365089"/>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01974" y="1931189"/>
            <a:ext cx="547266" cy="830997"/>
          </a:xfrm>
          <a:prstGeom prst="rect">
            <a:avLst/>
          </a:prstGeom>
          <a:noFill/>
          <a:ln w="9525">
            <a:noFill/>
            <a:miter lim="800000"/>
            <a:headEnd/>
            <a:tailEnd/>
          </a:ln>
        </p:spPr>
        <p:txBody>
          <a:bodyPr wrap="none" lIns="0" tIns="0" rIns="0" bIns="0">
            <a:spAutoFit/>
          </a:bodyPr>
          <a:lstStyle/>
          <a:p>
            <a:r>
              <a:rPr lang="de-DE" dirty="0">
                <a:solidFill>
                  <a:schemeClr val="bg1"/>
                </a:solidFill>
                <a:latin typeface="Frutiger LT Com 65 Bold" pitchFamily="-106" charset="0"/>
              </a:rPr>
              <a:t>Was/</a:t>
            </a:r>
            <a:br>
              <a:rPr lang="de-DE" dirty="0">
                <a:solidFill>
                  <a:schemeClr val="bg1"/>
                </a:solidFill>
                <a:latin typeface="Frutiger LT Com 65 Bold" pitchFamily="-106" charset="0"/>
              </a:rPr>
            </a:br>
            <a:r>
              <a:rPr lang="de-DE" dirty="0">
                <a:solidFill>
                  <a:schemeClr val="bg1"/>
                </a:solidFill>
                <a:latin typeface="Frutiger LT Com 65 Bold" pitchFamily="-106" charset="0"/>
              </a:rPr>
              <a:t>Wer?</a:t>
            </a:r>
          </a:p>
          <a:p>
            <a:endParaRPr lang="de-DE" dirty="0">
              <a:solidFill>
                <a:schemeClr val="bg1"/>
              </a:solidFill>
              <a:latin typeface="Frutiger LT Com 65 Bold" pitchFamily="-106" charset="0"/>
            </a:endParaRPr>
          </a:p>
        </p:txBody>
      </p:sp>
      <p:sp>
        <p:nvSpPr>
          <p:cNvPr id="10" name="Textfeld 9"/>
          <p:cNvSpPr txBox="1"/>
          <p:nvPr/>
        </p:nvSpPr>
        <p:spPr>
          <a:xfrm>
            <a:off x="2422566" y="2038910"/>
            <a:ext cx="4987637"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machen sich mit dem Thema vertraut.</a:t>
            </a:r>
          </a:p>
        </p:txBody>
      </p:sp>
      <p:sp>
        <p:nvSpPr>
          <p:cNvPr id="11" name="Textfeld 10"/>
          <p:cNvSpPr txBox="1"/>
          <p:nvPr/>
        </p:nvSpPr>
        <p:spPr>
          <a:xfrm>
            <a:off x="3182586" y="6021771"/>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rPr>
              <a:t>Sie haben dafür 25 Minuten</a:t>
            </a:r>
            <a:r>
              <a:rPr kumimoji="0" lang="de-DE" sz="2000" b="0" i="0" u="none" strike="noStrike" kern="1200" cap="none" spc="0" normalizeH="0" noProof="0" dirty="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615553"/>
          </a:xfrm>
        </p:spPr>
        <p:txBody>
          <a:bodyPr/>
          <a:lstStyle/>
          <a:p>
            <a:pPr eaLnBrk="1" hangingPunct="1"/>
            <a:r>
              <a:rPr lang="de-DE" sz="2400" b="1" dirty="0" smtClean="0">
                <a:latin typeface="Frutiger LT Com 65 Bold" pitchFamily="-106" charset="0"/>
              </a:rPr>
              <a:t>2. Schritt : Auswahl von Ideen </a:t>
            </a:r>
            <a:r>
              <a:rPr lang="de-DE" dirty="0" smtClean="0">
                <a:latin typeface="Frutiger LT Com 65 Bold" pitchFamily="-106" charset="0"/>
              </a:rPr>
              <a:t/>
            </a:r>
            <a:br>
              <a:rPr lang="de-DE" dirty="0" smtClean="0">
                <a:latin typeface="Frutiger LT Com 65 Bold" pitchFamily="-106" charset="0"/>
              </a:rPr>
            </a:b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22566" y="2739231"/>
            <a:ext cx="6264234" cy="2677656"/>
          </a:xfrm>
        </p:spPr>
        <p:txBody>
          <a:bodyPr/>
          <a:lstStyle/>
          <a:p>
            <a:pPr marL="179388" indent="-179388" eaLnBrk="1" hangingPunct="1">
              <a:spcBef>
                <a:spcPct val="0"/>
              </a:spcBef>
            </a:pPr>
            <a:endParaRPr lang="de-DE" sz="1600" dirty="0" smtClean="0">
              <a:solidFill>
                <a:srgbClr val="006DB0"/>
              </a:solidFill>
              <a:latin typeface="Frutiger LT Com 65 Bold" pitchFamily="-106" charset="0"/>
            </a:endParaRPr>
          </a:p>
          <a:p>
            <a:pPr marL="357188" indent="-357188">
              <a:buFont typeface="Arial" charset="0"/>
              <a:buAutoNum type="arabicPeriod"/>
            </a:pPr>
            <a:r>
              <a:rPr lang="de-DE" sz="2000" dirty="0" smtClean="0">
                <a:solidFill>
                  <a:srgbClr val="000000"/>
                </a:solidFill>
                <a:latin typeface="Frutiger LT Com 65 Bold"/>
              </a:rPr>
              <a:t>Diskussion</a:t>
            </a:r>
            <a:r>
              <a:rPr lang="de-DE" sz="2000" dirty="0" smtClean="0">
                <a:solidFill>
                  <a:srgbClr val="000000"/>
                </a:solidFill>
                <a:latin typeface="Frutiger LT Com 65 Bold"/>
              </a:rPr>
              <a:t>:  </a:t>
            </a:r>
            <a:r>
              <a:rPr lang="de-DE" sz="2000" b="1" dirty="0" smtClean="0">
                <a:solidFill>
                  <a:srgbClr val="000000"/>
                </a:solidFill>
                <a:latin typeface="Frutiger LT Com 65 Bold"/>
              </a:rPr>
              <a:t>Welche zwei Ideen wollen wir zu Bürgervorschlägen machen?</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Notieren Sie mögliche Themen auf Papierstreifen.</a:t>
            </a:r>
          </a:p>
          <a:p>
            <a:pPr marL="457200" indent="-457200"/>
            <a:endParaRPr lang="de-DE" sz="2000" dirty="0" smtClean="0">
              <a:solidFill>
                <a:srgbClr val="000000"/>
              </a:solidFill>
              <a:latin typeface="Frutiger LT Com 65 Bold"/>
            </a:endParaRPr>
          </a:p>
          <a:p>
            <a:pPr marL="357188" indent="-357188">
              <a:buFont typeface="Arial" charset="0"/>
              <a:buAutoNum type="arabicPeriod" startAt="4"/>
            </a:pPr>
            <a:r>
              <a:rPr lang="de-DE" sz="2000" dirty="0" smtClean="0">
                <a:solidFill>
                  <a:srgbClr val="000000"/>
                </a:solidFill>
                <a:latin typeface="Frutiger LT Com 65 Bold"/>
              </a:rPr>
              <a:t>Einigen Sie sich an Ihrem Tisch auf 2 </a:t>
            </a:r>
            <a:r>
              <a:rPr lang="de-DE" sz="2000" dirty="0" smtClean="0">
                <a:solidFill>
                  <a:srgbClr val="000000"/>
                </a:solidFill>
                <a:latin typeface="Frutiger LT Com 65 Bold"/>
              </a:rPr>
              <a:t>Themen-vorschläge</a:t>
            </a:r>
            <a:r>
              <a:rPr lang="de-DE" sz="2000" dirty="0" smtClean="0">
                <a:solidFill>
                  <a:srgbClr val="000000"/>
                </a:solidFill>
                <a:latin typeface="Frutiger LT Com 65 Bold"/>
              </a:rPr>
              <a:t>.</a:t>
            </a:r>
          </a:p>
          <a:p>
            <a:pPr marL="828675" lvl="3" indent="-465138">
              <a:buFont typeface="Wingdings" pitchFamily="2" charset="2"/>
              <a:buNone/>
            </a:pPr>
            <a:r>
              <a:rPr lang="de-DE" sz="1800" dirty="0" smtClean="0">
                <a:solidFill>
                  <a:srgbClr val="000000"/>
                </a:solidFill>
                <a:latin typeface="Frutiger LT Com 65 Bold"/>
              </a:rPr>
              <a:t>(</a:t>
            </a:r>
            <a:r>
              <a:rPr lang="de-DE" sz="1800" dirty="0" smtClean="0">
                <a:solidFill>
                  <a:srgbClr val="000000"/>
                </a:solidFill>
                <a:latin typeface="Frutiger LT Com 65 Bold"/>
              </a:rPr>
              <a:t>Bei Patt: Entscheidung durch Tischgastgeber/in)</a:t>
            </a:r>
          </a:p>
          <a:p>
            <a:pPr marL="179388" indent="-179388" eaLnBrk="1" hangingPunct="1">
              <a:spcBef>
                <a:spcPct val="0"/>
              </a:spcBef>
            </a:pPr>
            <a:endParaRPr lang="de-DE"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31349"/>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04904" y="1931188"/>
            <a:ext cx="547266" cy="830997"/>
          </a:xfrm>
          <a:prstGeom prst="rect">
            <a:avLst/>
          </a:prstGeom>
          <a:noFill/>
          <a:ln w="9525">
            <a:noFill/>
            <a:miter lim="800000"/>
            <a:headEnd/>
            <a:tailEnd/>
          </a:ln>
        </p:spPr>
        <p:txBody>
          <a:bodyPr wrap="none" lIns="0" tIns="0" rIns="0" bIns="0">
            <a:spAutoFit/>
          </a:bodyPr>
          <a:lstStyle/>
          <a:p>
            <a:r>
              <a:rPr lang="de-DE" dirty="0">
                <a:solidFill>
                  <a:schemeClr val="bg1"/>
                </a:solidFill>
                <a:latin typeface="Frutiger LT Com 65 Bold" pitchFamily="-106" charset="0"/>
              </a:rPr>
              <a:t>Was/</a:t>
            </a:r>
            <a:br>
              <a:rPr lang="de-DE" dirty="0">
                <a:solidFill>
                  <a:schemeClr val="bg1"/>
                </a:solidFill>
                <a:latin typeface="Frutiger LT Com 65 Bold" pitchFamily="-106" charset="0"/>
              </a:rPr>
            </a:br>
            <a:r>
              <a:rPr lang="de-DE" dirty="0">
                <a:solidFill>
                  <a:schemeClr val="bg1"/>
                </a:solidFill>
                <a:latin typeface="Frutiger LT Com 65 Bold" pitchFamily="-106" charset="0"/>
              </a:rPr>
              <a:t>Wer?</a:t>
            </a:r>
          </a:p>
          <a:p>
            <a:endParaRPr lang="de-DE" dirty="0">
              <a:solidFill>
                <a:schemeClr val="bg1"/>
              </a:solidFill>
              <a:latin typeface="Frutiger LT Com 65 Bold" pitchFamily="-106" charset="0"/>
            </a:endParaRPr>
          </a:p>
        </p:txBody>
      </p:sp>
      <p:sp>
        <p:nvSpPr>
          <p:cNvPr id="10" name="Textfeld 9"/>
          <p:cNvSpPr txBox="1"/>
          <p:nvPr/>
        </p:nvSpPr>
        <p:spPr>
          <a:xfrm>
            <a:off x="2422566" y="1954142"/>
            <a:ext cx="5628904"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sammeln und wählen Ideen zum Thema aus.</a:t>
            </a:r>
          </a:p>
        </p:txBody>
      </p:sp>
      <p:sp>
        <p:nvSpPr>
          <p:cNvPr id="11" name="Textfeld 10"/>
          <p:cNvSpPr txBox="1"/>
          <p:nvPr/>
        </p:nvSpPr>
        <p:spPr>
          <a:xfrm>
            <a:off x="3586347" y="6021771"/>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25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pic>
        <p:nvPicPr>
          <p:cNvPr id="12" name="Picture 2" descr="C:\Users\andreas\Documents\BürgerForum 2014\Bürgerdialog VHS\Thema A.jpg"/>
          <p:cNvPicPr>
            <a:picLocks noChangeAspect="1" noChangeArrowheads="1"/>
          </p:cNvPicPr>
          <p:nvPr/>
        </p:nvPicPr>
        <p:blipFill>
          <a:blip r:embed="rId5"/>
          <a:srcRect/>
          <a:stretch>
            <a:fillRect/>
          </a:stretch>
        </p:blipFill>
        <p:spPr bwMode="auto">
          <a:xfrm>
            <a:off x="0" y="5912010"/>
            <a:ext cx="1614565" cy="723164"/>
          </a:xfrm>
          <a:prstGeom prst="rect">
            <a:avLst/>
          </a:prstGeom>
          <a:noFill/>
          <a:ln w="9525">
            <a:noFill/>
            <a:miter lim="800000"/>
            <a:headEnd/>
            <a:tailEnd/>
          </a:ln>
        </p:spPr>
      </p:pic>
      <p:pic>
        <p:nvPicPr>
          <p:cNvPr id="13" name="Picture 3" descr="C:\Users\andreas\Documents\BürgerForum 2014\Bürgerdialog VHS\Thema B.jpg"/>
          <p:cNvPicPr>
            <a:picLocks noChangeAspect="1" noChangeArrowheads="1"/>
          </p:cNvPicPr>
          <p:nvPr/>
        </p:nvPicPr>
        <p:blipFill>
          <a:blip r:embed="rId6"/>
          <a:srcRect/>
          <a:stretch>
            <a:fillRect/>
          </a:stretch>
        </p:blipFill>
        <p:spPr bwMode="auto">
          <a:xfrm>
            <a:off x="1703119" y="5929848"/>
            <a:ext cx="1568617" cy="7053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615553"/>
          </a:xfrm>
        </p:spPr>
        <p:txBody>
          <a:bodyPr/>
          <a:lstStyle/>
          <a:p>
            <a:pPr eaLnBrk="1" hangingPunct="1"/>
            <a:r>
              <a:rPr lang="de-DE" sz="2400" b="1" smtClean="0">
                <a:latin typeface="Frutiger LT Com 65 Bold" pitchFamily="-106" charset="0"/>
              </a:rPr>
              <a:t>3. Schritt : Pinnwände</a:t>
            </a:r>
            <a:r>
              <a:rPr lang="de-DE" smtClean="0">
                <a:latin typeface="Frutiger LT Com 65 Bold" pitchFamily="-106" charset="0"/>
              </a:rPr>
              <a:t/>
            </a:r>
            <a:br>
              <a:rPr lang="de-DE" smtClean="0">
                <a:latin typeface="Frutiger LT Com 65 Bold" pitchFamily="-106" charset="0"/>
              </a:rPr>
            </a:br>
            <a:endParaRPr lang="de-DE" sz="1600" smtClean="0">
              <a:latin typeface="Frutiger LT Com 65 Bold" pitchFamily="-106" charset="0"/>
            </a:endParaRPr>
          </a:p>
        </p:txBody>
      </p:sp>
      <p:sp>
        <p:nvSpPr>
          <p:cNvPr id="14339" name="Textplatzhalter 8"/>
          <p:cNvSpPr>
            <a:spLocks noGrp="1"/>
          </p:cNvSpPr>
          <p:nvPr>
            <p:ph type="body" sz="quarter" idx="10"/>
          </p:nvPr>
        </p:nvSpPr>
        <p:spPr>
          <a:xfrm>
            <a:off x="2422567" y="2739231"/>
            <a:ext cx="5274682" cy="2564805"/>
          </a:xfrm>
        </p:spPr>
        <p:txBody>
          <a:bodyPr/>
          <a:lstStyle/>
          <a:p>
            <a:pPr marL="179388" indent="-179388" eaLnBrk="1" hangingPunct="1">
              <a:spcBef>
                <a:spcPct val="0"/>
              </a:spcBef>
            </a:pPr>
            <a:endParaRPr lang="de-DE" sz="1600" dirty="0" smtClean="0">
              <a:solidFill>
                <a:srgbClr val="006DB0"/>
              </a:solidFill>
              <a:latin typeface="Frutiger LT Com 65 Bold" pitchFamily="-106" charset="0"/>
            </a:endParaRPr>
          </a:p>
          <a:p>
            <a:pPr marL="357188" indent="-357188">
              <a:buFont typeface="Arial" charset="0"/>
              <a:buAutoNum type="arabicPeriod"/>
            </a:pPr>
            <a:r>
              <a:rPr lang="de-DE" sz="2000" dirty="0" smtClean="0">
                <a:solidFill>
                  <a:srgbClr val="000000"/>
                </a:solidFill>
                <a:latin typeface="Frutiger LT Com 65 Bold"/>
              </a:rPr>
              <a:t>Die Tischgastgeber/innen heften ihre </a:t>
            </a:r>
            <a:br>
              <a:rPr lang="de-DE" sz="2000" dirty="0" smtClean="0">
                <a:solidFill>
                  <a:srgbClr val="000000"/>
                </a:solidFill>
                <a:latin typeface="Frutiger LT Com 65 Bold"/>
              </a:rPr>
            </a:br>
            <a:r>
              <a:rPr lang="de-DE" sz="2000" dirty="0" smtClean="0">
                <a:solidFill>
                  <a:srgbClr val="000000"/>
                </a:solidFill>
                <a:latin typeface="Frutiger LT Com 65 Bold"/>
              </a:rPr>
              <a:t>beiden Tischthemen an die Pinnwand.</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Schauen Sie sich alle Themenvorschläge an.</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Machen Sie sich Gedanken darüber, welches Thema Ihnen wichtig ist.</a:t>
            </a:r>
          </a:p>
          <a:p>
            <a:pPr marL="179388" indent="-179388" eaLnBrk="1" hangingPunct="1">
              <a:spcBef>
                <a:spcPct val="0"/>
              </a:spcBef>
            </a:pPr>
            <a:endParaRPr lang="de-DE"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44601"/>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57912" y="1931188"/>
            <a:ext cx="547266" cy="830997"/>
          </a:xfrm>
          <a:prstGeom prst="rect">
            <a:avLst/>
          </a:prstGeom>
          <a:noFill/>
          <a:ln w="9525">
            <a:noFill/>
            <a:miter lim="800000"/>
            <a:headEnd/>
            <a:tailEnd/>
          </a:ln>
        </p:spPr>
        <p:txBody>
          <a:bodyPr wrap="none" lIns="0" tIns="0" rIns="0" bIns="0">
            <a:spAutoFit/>
          </a:bodyPr>
          <a:lstStyle/>
          <a:p>
            <a:r>
              <a:rPr lang="de-DE" dirty="0">
                <a:solidFill>
                  <a:schemeClr val="bg1"/>
                </a:solidFill>
                <a:latin typeface="Frutiger LT Com 65 Bold" pitchFamily="-106" charset="0"/>
              </a:rPr>
              <a:t>Was/</a:t>
            </a:r>
            <a:br>
              <a:rPr lang="de-DE" dirty="0">
                <a:solidFill>
                  <a:schemeClr val="bg1"/>
                </a:solidFill>
                <a:latin typeface="Frutiger LT Com 65 Bold" pitchFamily="-106" charset="0"/>
              </a:rPr>
            </a:br>
            <a:r>
              <a:rPr lang="de-DE" dirty="0">
                <a:solidFill>
                  <a:schemeClr val="bg1"/>
                </a:solidFill>
                <a:latin typeface="Frutiger LT Com 65 Bold" pitchFamily="-106" charset="0"/>
              </a:rPr>
              <a:t>Wer?</a:t>
            </a:r>
          </a:p>
          <a:p>
            <a:endParaRPr lang="de-DE" dirty="0">
              <a:solidFill>
                <a:schemeClr val="bg1"/>
              </a:solidFill>
              <a:latin typeface="Frutiger LT Com 65 Bold" pitchFamily="-106" charset="0"/>
            </a:endParaRPr>
          </a:p>
        </p:txBody>
      </p:sp>
      <p:sp>
        <p:nvSpPr>
          <p:cNvPr id="10" name="Textfeld 9"/>
          <p:cNvSpPr txBox="1"/>
          <p:nvPr/>
        </p:nvSpPr>
        <p:spPr>
          <a:xfrm>
            <a:off x="2422566" y="1954142"/>
            <a:ext cx="5628904"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stellen Ihre Ideen aus.</a:t>
            </a:r>
          </a:p>
        </p:txBody>
      </p:sp>
      <p:sp>
        <p:nvSpPr>
          <p:cNvPr id="11" name="Textfeld 10"/>
          <p:cNvSpPr txBox="1"/>
          <p:nvPr/>
        </p:nvSpPr>
        <p:spPr>
          <a:xfrm>
            <a:off x="3586347" y="6021771"/>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15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pic>
        <p:nvPicPr>
          <p:cNvPr id="12" name="Picture 2" descr="C:\Users\andreas\Documents\BürgerForum 2014\Bürgerdialog VHS\Thema A.jpg"/>
          <p:cNvPicPr>
            <a:picLocks noChangeAspect="1" noChangeArrowheads="1"/>
          </p:cNvPicPr>
          <p:nvPr/>
        </p:nvPicPr>
        <p:blipFill>
          <a:blip r:embed="rId5"/>
          <a:srcRect/>
          <a:stretch>
            <a:fillRect/>
          </a:stretch>
        </p:blipFill>
        <p:spPr bwMode="auto">
          <a:xfrm>
            <a:off x="7657493" y="1185863"/>
            <a:ext cx="1446751" cy="648000"/>
          </a:xfrm>
          <a:prstGeom prst="rect">
            <a:avLst/>
          </a:prstGeom>
          <a:noFill/>
          <a:ln w="9525">
            <a:noFill/>
            <a:miter lim="800000"/>
            <a:headEnd/>
            <a:tailEnd/>
          </a:ln>
        </p:spPr>
      </p:pic>
      <p:pic>
        <p:nvPicPr>
          <p:cNvPr id="13" name="Picture 3" descr="C:\Users\andreas\Documents\BürgerForum 2014\Bürgerdialog VHS\Thema B.jpg"/>
          <p:cNvPicPr>
            <a:picLocks noChangeAspect="1" noChangeArrowheads="1"/>
          </p:cNvPicPr>
          <p:nvPr/>
        </p:nvPicPr>
        <p:blipFill>
          <a:blip r:embed="rId6"/>
          <a:srcRect/>
          <a:stretch>
            <a:fillRect/>
          </a:stretch>
        </p:blipFill>
        <p:spPr bwMode="auto">
          <a:xfrm>
            <a:off x="7670338" y="1954142"/>
            <a:ext cx="1441126" cy="648000"/>
          </a:xfrm>
          <a:prstGeom prst="rect">
            <a:avLst/>
          </a:prstGeom>
          <a:noFill/>
          <a:ln w="9525">
            <a:noFill/>
            <a:miter lim="800000"/>
            <a:headEnd/>
            <a:tailEnd/>
          </a:ln>
        </p:spPr>
      </p:pic>
      <p:pic>
        <p:nvPicPr>
          <p:cNvPr id="14" name="Picture 4" descr="C:\Users\andreas\Documents\BürgerForum 2014\Bürgerdialog VHS\Thema K.jpg"/>
          <p:cNvPicPr>
            <a:picLocks noChangeAspect="1" noChangeArrowheads="1"/>
          </p:cNvPicPr>
          <p:nvPr/>
        </p:nvPicPr>
        <p:blipFill>
          <a:blip r:embed="rId7"/>
          <a:srcRect/>
          <a:stretch>
            <a:fillRect/>
          </a:stretch>
        </p:blipFill>
        <p:spPr bwMode="auto">
          <a:xfrm>
            <a:off x="7659005" y="2700000"/>
            <a:ext cx="1452459" cy="648000"/>
          </a:xfrm>
          <a:prstGeom prst="rect">
            <a:avLst/>
          </a:prstGeom>
          <a:noFill/>
          <a:ln w="9525">
            <a:noFill/>
            <a:miter lim="800000"/>
            <a:headEnd/>
            <a:tailEnd/>
          </a:ln>
        </p:spPr>
      </p:pic>
      <p:pic>
        <p:nvPicPr>
          <p:cNvPr id="15" name="Picture 5" descr="C:\Users\andreas\Documents\BürgerForum 2014\Bürgerdialog VHS\Thema L.jpg"/>
          <p:cNvPicPr>
            <a:picLocks noChangeAspect="1" noChangeArrowheads="1"/>
          </p:cNvPicPr>
          <p:nvPr/>
        </p:nvPicPr>
        <p:blipFill>
          <a:blip r:embed="rId8"/>
          <a:srcRect/>
          <a:stretch>
            <a:fillRect/>
          </a:stretch>
        </p:blipFill>
        <p:spPr bwMode="auto">
          <a:xfrm>
            <a:off x="7670338" y="3405642"/>
            <a:ext cx="1428515" cy="648000"/>
          </a:xfrm>
          <a:prstGeom prst="rect">
            <a:avLst/>
          </a:prstGeom>
          <a:noFill/>
          <a:ln w="9525">
            <a:noFill/>
            <a:miter lim="800000"/>
            <a:headEnd/>
            <a:tailEnd/>
          </a:ln>
        </p:spPr>
      </p:pic>
      <p:pic>
        <p:nvPicPr>
          <p:cNvPr id="16" name="Picture 6" descr="C:\Users\andreas\Documents\BürgerForum 2014\Bürgerdialog VHS\Thema Y.jpg"/>
          <p:cNvPicPr>
            <a:picLocks noChangeAspect="1" noChangeArrowheads="1"/>
          </p:cNvPicPr>
          <p:nvPr/>
        </p:nvPicPr>
        <p:blipFill>
          <a:blip r:embed="rId9"/>
          <a:srcRect/>
          <a:stretch>
            <a:fillRect/>
          </a:stretch>
        </p:blipFill>
        <p:spPr bwMode="auto">
          <a:xfrm>
            <a:off x="7670338" y="4235662"/>
            <a:ext cx="1409962" cy="648000"/>
          </a:xfrm>
          <a:prstGeom prst="rect">
            <a:avLst/>
          </a:prstGeom>
          <a:noFill/>
          <a:ln w="9525">
            <a:noFill/>
            <a:miter lim="800000"/>
            <a:headEnd/>
            <a:tailEnd/>
          </a:ln>
        </p:spPr>
      </p:pic>
      <p:pic>
        <p:nvPicPr>
          <p:cNvPr id="17" name="Picture 7" descr="C:\Users\andreas\Documents\BürgerForum 2014\Bürgerdialog VHS\Thema Z.jpg"/>
          <p:cNvPicPr>
            <a:picLocks noChangeAspect="1" noChangeArrowheads="1"/>
          </p:cNvPicPr>
          <p:nvPr/>
        </p:nvPicPr>
        <p:blipFill>
          <a:blip r:embed="rId10"/>
          <a:srcRect/>
          <a:stretch>
            <a:fillRect/>
          </a:stretch>
        </p:blipFill>
        <p:spPr bwMode="auto">
          <a:xfrm>
            <a:off x="7657493" y="5025642"/>
            <a:ext cx="1411903" cy="6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a:xfrm>
            <a:off x="457200" y="1185863"/>
            <a:ext cx="8229600" cy="677108"/>
          </a:xfrm>
        </p:spPr>
        <p:txBody>
          <a:bodyPr/>
          <a:lstStyle/>
          <a:p>
            <a:pPr eaLnBrk="1" hangingPunct="1"/>
            <a:r>
              <a:rPr lang="de-DE" sz="2200" dirty="0" smtClean="0">
                <a:latin typeface="Frutiger LT Com 65 Bold" pitchFamily="-106" charset="0"/>
              </a:rPr>
              <a:t>Aufgaben und Ziele der </a:t>
            </a:r>
            <a:r>
              <a:rPr lang="de-DE" sz="2200" dirty="0" smtClean="0">
                <a:latin typeface="Frutiger LT Com 65 Bold" pitchFamily="-106" charset="0"/>
              </a:rPr>
              <a:t>Online-Werkstatt  </a:t>
            </a:r>
            <a:r>
              <a:rPr lang="de-DE" sz="2200" dirty="0" smtClean="0">
                <a:latin typeface="Frutiger LT Com 65 Bold" pitchFamily="-106" charset="0"/>
              </a:rPr>
              <a:t/>
            </a:r>
            <a:br>
              <a:rPr lang="de-DE" sz="2200" dirty="0" smtClean="0">
                <a:latin typeface="Frutiger LT Com 65 Bold" pitchFamily="-106" charset="0"/>
              </a:rPr>
            </a:br>
            <a:r>
              <a:rPr lang="de-DE" sz="2200" dirty="0" smtClean="0">
                <a:latin typeface="Frutiger LT Com 65 Bold" pitchFamily="-106" charset="0"/>
              </a:rPr>
              <a:t>Vorschläge werden diskutiert, weiterentwickelt und ausformuliert</a:t>
            </a:r>
          </a:p>
        </p:txBody>
      </p:sp>
      <p:sp>
        <p:nvSpPr>
          <p:cNvPr id="21507" name="Textplatzhalter 8"/>
          <p:cNvSpPr>
            <a:spLocks noGrp="1"/>
          </p:cNvSpPr>
          <p:nvPr>
            <p:ph type="body" sz="quarter" idx="10"/>
          </p:nvPr>
        </p:nvSpPr>
        <p:spPr>
          <a:xfrm>
            <a:off x="2700338" y="2160588"/>
            <a:ext cx="8242300" cy="4103688"/>
          </a:xfrm>
        </p:spPr>
        <p:txBody>
          <a:bodyPr/>
          <a:lstStyle/>
          <a:p>
            <a:pPr marL="179388" indent="-179388" eaLnBrk="1" hangingPunct="1">
              <a:spcBef>
                <a:spcPct val="0"/>
              </a:spcBef>
              <a:buFontTx/>
              <a:buBlip>
                <a:blip r:embed="rId3"/>
              </a:buBlip>
            </a:pPr>
            <a:r>
              <a:rPr lang="de-DE" sz="1800" dirty="0" smtClean="0">
                <a:latin typeface="Frutiger LT Com 45 Light" pitchFamily="-106" charset="0"/>
              </a:rPr>
              <a:t>Teilnehmer (und Öffentlichkeit) diskutieren auf einer </a:t>
            </a:r>
            <a:br>
              <a:rPr lang="de-DE" sz="1800" dirty="0" smtClean="0">
                <a:latin typeface="Frutiger LT Com 45 Light" pitchFamily="-106" charset="0"/>
              </a:rPr>
            </a:br>
            <a:r>
              <a:rPr lang="de-DE" sz="1800" dirty="0" smtClean="0">
                <a:latin typeface="Frutiger LT Com 45 Light" pitchFamily="-106" charset="0"/>
              </a:rPr>
              <a:t>Online-Plattform</a:t>
            </a:r>
            <a:endParaRPr lang="de-DE" sz="1800" dirty="0" smtClean="0">
              <a:latin typeface="Frutiger LT Com 45 Light" pitchFamily="-106" charset="0"/>
            </a:endParaRPr>
          </a:p>
          <a:p>
            <a:pPr marL="179388" indent="-179388" eaLnBrk="1" hangingPunct="1">
              <a:spcBef>
                <a:spcPct val="0"/>
              </a:spcBef>
              <a:buFontTx/>
              <a:buBlip>
                <a:blip r:embed="rId3"/>
              </a:buBlip>
            </a:pPr>
            <a:endParaRPr lang="de-DE" sz="1800" dirty="0" smtClean="0">
              <a:solidFill>
                <a:srgbClr val="006DB0"/>
              </a:solidFill>
              <a:latin typeface="Frutiger LT Com 65 Bold" pitchFamily="-106" charset="0"/>
            </a:endParaRPr>
          </a:p>
          <a:p>
            <a:pPr marL="179388" indent="-179388" eaLnBrk="1" hangingPunct="1">
              <a:spcBef>
                <a:spcPct val="0"/>
              </a:spcBef>
            </a:pPr>
            <a:r>
              <a:rPr lang="de-DE" sz="1800" dirty="0" smtClean="0">
                <a:solidFill>
                  <a:srgbClr val="006DB0"/>
                </a:solidFill>
                <a:latin typeface="Frutiger LT Com 65 Bold" pitchFamily="-106" charset="0"/>
              </a:rPr>
              <a:t>Moderierte </a:t>
            </a:r>
            <a:r>
              <a:rPr lang="de-DE" sz="1800" dirty="0" smtClean="0">
                <a:solidFill>
                  <a:srgbClr val="006DB0"/>
                </a:solidFill>
                <a:latin typeface="Frutiger LT Com 65 Bold" pitchFamily="-106" charset="0"/>
              </a:rPr>
              <a:t>Online-Diskussion</a:t>
            </a:r>
            <a:endParaRPr lang="de-DE" sz="1800" dirty="0" smtClean="0">
              <a:latin typeface="Frutiger LT Com 45 Light" pitchFamily="-106" charset="0"/>
            </a:endParaRPr>
          </a:p>
          <a:p>
            <a:pPr marL="179388" indent="-179388" eaLnBrk="1" hangingPunct="1">
              <a:spcBef>
                <a:spcPct val="0"/>
              </a:spcBef>
              <a:buFontTx/>
              <a:buBlip>
                <a:blip r:embed="rId3"/>
              </a:buBlip>
            </a:pPr>
            <a:r>
              <a:rPr lang="de-DE" sz="1800" dirty="0" smtClean="0">
                <a:latin typeface="Frutiger LT Com 45 Light" pitchFamily="-106" charset="0"/>
              </a:rPr>
              <a:t>Teilnehmer entwickeln ihre Vorschläge aus der </a:t>
            </a:r>
            <a:br>
              <a:rPr lang="de-DE" sz="1800" dirty="0" smtClean="0">
                <a:latin typeface="Frutiger LT Com 45 Light" pitchFamily="-106" charset="0"/>
              </a:rPr>
            </a:br>
            <a:r>
              <a:rPr lang="de-DE" sz="1800" dirty="0" smtClean="0">
                <a:latin typeface="Frutiger LT Com 45 Light" pitchFamily="-106" charset="0"/>
              </a:rPr>
              <a:t>Auftaktwerkstatt online weiter</a:t>
            </a:r>
          </a:p>
          <a:p>
            <a:pPr marL="179388" indent="-179388" eaLnBrk="1" hangingPunct="1">
              <a:spcBef>
                <a:spcPct val="0"/>
              </a:spcBef>
              <a:buFontTx/>
              <a:buBlip>
                <a:blip r:embed="rId3"/>
              </a:buBlip>
            </a:pPr>
            <a:r>
              <a:rPr lang="de-DE" sz="1800" dirty="0" smtClean="0">
                <a:latin typeface="Frutiger LT Com 45 Light" pitchFamily="-106" charset="0"/>
              </a:rPr>
              <a:t>Gewählte Bürgerredakteure moderieren und bearbeiten </a:t>
            </a:r>
            <a:br>
              <a:rPr lang="de-DE" sz="1800" dirty="0" smtClean="0">
                <a:latin typeface="Frutiger LT Com 45 Light" pitchFamily="-106" charset="0"/>
              </a:rPr>
            </a:br>
            <a:r>
              <a:rPr lang="de-DE" sz="1800" dirty="0" smtClean="0">
                <a:latin typeface="Frutiger LT Com 45 Light" pitchFamily="-106" charset="0"/>
              </a:rPr>
              <a:t>die Texte</a:t>
            </a:r>
          </a:p>
          <a:p>
            <a:pPr marL="179388" indent="-179388" eaLnBrk="1" hangingPunct="1">
              <a:spcBef>
                <a:spcPct val="0"/>
              </a:spcBef>
              <a:buFontTx/>
              <a:buBlip>
                <a:blip r:embed="rId3"/>
              </a:buBlip>
            </a:pPr>
            <a:r>
              <a:rPr lang="de-DE" sz="1800" dirty="0" smtClean="0">
                <a:latin typeface="Frutiger LT Com 45 Light" pitchFamily="-106" charset="0"/>
              </a:rPr>
              <a:t>Jeder Teilnehmer kann kommentieren und bewerten</a:t>
            </a:r>
          </a:p>
          <a:p>
            <a:pPr marL="179388" indent="-179388" eaLnBrk="1" hangingPunct="1">
              <a:spcBef>
                <a:spcPct val="0"/>
              </a:spcBef>
              <a:buFontTx/>
              <a:buBlip>
                <a:blip r:embed="rId3"/>
              </a:buBlip>
            </a:pPr>
            <a:r>
              <a:rPr lang="de-DE" sz="1800" dirty="0" smtClean="0">
                <a:latin typeface="Frutiger LT Com 45 Light" pitchFamily="-106" charset="0"/>
              </a:rPr>
              <a:t>Abstimmungen strukturieren die Diskussion</a:t>
            </a:r>
          </a:p>
          <a:p>
            <a:pPr marL="179388" indent="-179388" eaLnBrk="1" hangingPunct="1">
              <a:spcBef>
                <a:spcPct val="0"/>
              </a:spcBef>
              <a:buFontTx/>
              <a:buBlip>
                <a:blip r:embed="rId3"/>
              </a:buBlip>
            </a:pPr>
            <a:endParaRPr lang="de-DE" sz="1800" dirty="0" smtClean="0">
              <a:solidFill>
                <a:srgbClr val="006DB0"/>
              </a:solidFill>
              <a:latin typeface="Frutiger LT Com 65 Bold" pitchFamily="-106" charset="0"/>
            </a:endParaRPr>
          </a:p>
          <a:p>
            <a:pPr marL="179388" indent="-179388" eaLnBrk="1" hangingPunct="1">
              <a:spcBef>
                <a:spcPct val="0"/>
              </a:spcBef>
              <a:buFontTx/>
              <a:buBlip>
                <a:blip r:embed="rId3"/>
              </a:buBlip>
            </a:pPr>
            <a:r>
              <a:rPr lang="de-DE" sz="1800" dirty="0" smtClean="0">
                <a:latin typeface="Frutiger LT Com 45 Light" pitchFamily="-106" charset="0"/>
              </a:rPr>
              <a:t>Online-Werkstatt </a:t>
            </a:r>
            <a:r>
              <a:rPr lang="de-DE" sz="1800" dirty="0" smtClean="0">
                <a:latin typeface="Frutiger LT Com 45 Light" pitchFamily="-106" charset="0"/>
              </a:rPr>
              <a:t>ist unabhängig von Zeit und Ort</a:t>
            </a:r>
          </a:p>
          <a:p>
            <a:pPr marL="179388" indent="-179388" eaLnBrk="1" hangingPunct="1">
              <a:spcBef>
                <a:spcPct val="0"/>
              </a:spcBef>
              <a:buFontTx/>
              <a:buBlip>
                <a:blip r:embed="rId3"/>
              </a:buBlip>
            </a:pPr>
            <a:r>
              <a:rPr lang="de-DE" sz="1800" dirty="0" smtClean="0">
                <a:latin typeface="Frutiger LT Com 45 Light" pitchFamily="-106" charset="0"/>
              </a:rPr>
              <a:t>Beteiligung der Öffentlichkeit erhöht Legitimität </a:t>
            </a:r>
            <a:br>
              <a:rPr lang="de-DE" sz="1800" dirty="0" smtClean="0">
                <a:latin typeface="Frutiger LT Com 45 Light" pitchFamily="-106" charset="0"/>
              </a:rPr>
            </a:br>
            <a:r>
              <a:rPr lang="de-DE" sz="1800" dirty="0" smtClean="0">
                <a:latin typeface="Frutiger LT Com 45 Light" pitchFamily="-106" charset="0"/>
              </a:rPr>
              <a:t>des Prozesses</a:t>
            </a:r>
          </a:p>
          <a:p>
            <a:pPr marL="179388" indent="-179388" eaLnBrk="1" hangingPunct="1">
              <a:spcBef>
                <a:spcPct val="0"/>
              </a:spcBef>
              <a:buFontTx/>
              <a:buBlip>
                <a:blip r:embed="rId3"/>
              </a:buBlip>
            </a:pPr>
            <a:r>
              <a:rPr lang="de-DE" sz="1800" dirty="0" smtClean="0">
                <a:latin typeface="Frutiger LT Com 45 Light" pitchFamily="-106" charset="0"/>
              </a:rPr>
              <a:t>Mehrwöchige Arbeit erhöht die Qualität der Vorschläge</a:t>
            </a:r>
          </a:p>
          <a:p>
            <a:pPr marL="179388" indent="-179388" eaLnBrk="1" hangingPunct="1">
              <a:spcBef>
                <a:spcPct val="0"/>
              </a:spcBef>
              <a:buFontTx/>
              <a:buBlip>
                <a:blip r:embed="rId3"/>
              </a:buBlip>
            </a:pPr>
            <a:endParaRPr lang="de-DE" sz="1800" dirty="0" smtClean="0">
              <a:latin typeface="Frutiger LT Com 45 Light" pitchFamily="-106" charset="0"/>
            </a:endParaRPr>
          </a:p>
        </p:txBody>
      </p:sp>
      <p:pic>
        <p:nvPicPr>
          <p:cNvPr id="21508" name="Bild 10" descr="Sprechblase03.png"/>
          <p:cNvPicPr>
            <a:picLocks noChangeAspect="1"/>
          </p:cNvPicPr>
          <p:nvPr/>
        </p:nvPicPr>
        <p:blipFill>
          <a:blip r:embed="rId4"/>
          <a:srcRect/>
          <a:stretch>
            <a:fillRect/>
          </a:stretch>
        </p:blipFill>
        <p:spPr bwMode="auto">
          <a:xfrm>
            <a:off x="1079500" y="4511675"/>
            <a:ext cx="1335088" cy="1403350"/>
          </a:xfrm>
          <a:prstGeom prst="rect">
            <a:avLst/>
          </a:prstGeom>
          <a:noFill/>
          <a:ln w="9525">
            <a:noFill/>
            <a:miter lim="800000"/>
            <a:headEnd/>
            <a:tailEnd/>
          </a:ln>
        </p:spPr>
      </p:pic>
      <p:sp>
        <p:nvSpPr>
          <p:cNvPr id="12" name="Textfeld 11"/>
          <p:cNvSpPr txBox="1"/>
          <p:nvPr/>
        </p:nvSpPr>
        <p:spPr>
          <a:xfrm rot="343586">
            <a:off x="1182688" y="4899025"/>
            <a:ext cx="1166812" cy="307975"/>
          </a:xfrm>
          <a:prstGeom prst="rect">
            <a:avLst/>
          </a:prstGeom>
        </p:spPr>
        <p:txBody>
          <a:bodyPr lIns="0" tIns="0" rIns="0" bIns="0">
            <a:spAutoFit/>
          </a:bodyPr>
          <a:lstStyle/>
          <a:p>
            <a:pPr algn="ctr"/>
            <a:r>
              <a:rPr lang="de-DE" sz="2000">
                <a:solidFill>
                  <a:schemeClr val="bg1"/>
                </a:solidFill>
                <a:latin typeface="Frutiger LT Com 65 Bold" pitchFamily="-106" charset="0"/>
              </a:rPr>
              <a:t>Wozu?</a:t>
            </a:r>
          </a:p>
        </p:txBody>
      </p:sp>
      <p:pic>
        <p:nvPicPr>
          <p:cNvPr id="21510" name="Bild 12" descr="Sprechblase02.png"/>
          <p:cNvPicPr>
            <a:picLocks noChangeAspect="1"/>
          </p:cNvPicPr>
          <p:nvPr/>
        </p:nvPicPr>
        <p:blipFill>
          <a:blip r:embed="rId5"/>
          <a:srcRect/>
          <a:stretch>
            <a:fillRect/>
          </a:stretch>
        </p:blipFill>
        <p:spPr bwMode="auto">
          <a:xfrm>
            <a:off x="488950" y="3165475"/>
            <a:ext cx="1528763" cy="1619250"/>
          </a:xfrm>
          <a:prstGeom prst="rect">
            <a:avLst/>
          </a:prstGeom>
          <a:noFill/>
          <a:ln w="9525">
            <a:noFill/>
            <a:miter lim="800000"/>
            <a:headEnd/>
            <a:tailEnd/>
          </a:ln>
        </p:spPr>
      </p:pic>
      <p:sp>
        <p:nvSpPr>
          <p:cNvPr id="14" name="Textfeld 13"/>
          <p:cNvSpPr txBox="1"/>
          <p:nvPr/>
        </p:nvSpPr>
        <p:spPr>
          <a:xfrm rot="156637">
            <a:off x="887413" y="3563869"/>
            <a:ext cx="719137" cy="368300"/>
          </a:xfrm>
          <a:prstGeom prst="rect">
            <a:avLst/>
          </a:prstGeom>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21512" name="Bild 14" descr="Sprechblase01.png"/>
          <p:cNvPicPr>
            <a:picLocks noChangeAspect="1"/>
          </p:cNvPicPr>
          <p:nvPr/>
        </p:nvPicPr>
        <p:blipFill>
          <a:blip r:embed="rId6"/>
          <a:srcRect/>
          <a:stretch>
            <a:fillRect/>
          </a:stretch>
        </p:blipFill>
        <p:spPr bwMode="auto">
          <a:xfrm>
            <a:off x="1079500" y="2160588"/>
            <a:ext cx="1155700" cy="1187450"/>
          </a:xfrm>
          <a:prstGeom prst="rect">
            <a:avLst/>
          </a:prstGeom>
          <a:noFill/>
          <a:ln w="9525">
            <a:noFill/>
            <a:miter lim="800000"/>
            <a:headEnd/>
            <a:tailEnd/>
          </a:ln>
        </p:spPr>
      </p:pic>
      <p:sp>
        <p:nvSpPr>
          <p:cNvPr id="16" name="Textfeld 15"/>
          <p:cNvSpPr txBox="1"/>
          <p:nvPr/>
        </p:nvSpPr>
        <p:spPr>
          <a:xfrm rot="21250817">
            <a:off x="1425575" y="2370138"/>
            <a:ext cx="500063" cy="738187"/>
          </a:xfrm>
          <a:prstGeom prst="rect">
            <a:avLst/>
          </a:prstGeom>
        </p:spPr>
        <p:txBody>
          <a:bodyPr wrap="none" lIns="0" tIns="0" rIns="0" bIns="0">
            <a:spAutoFit/>
          </a:bodyPr>
          <a:lstStyle/>
          <a:p>
            <a:r>
              <a:rPr lang="de-DE" sz="1600" dirty="0">
                <a:solidFill>
                  <a:schemeClr val="bg1"/>
                </a:solidFill>
                <a:latin typeface="Frutiger LT Com 65 Bold" pitchFamily="-106" charset="0"/>
              </a:rPr>
              <a:t>Was/</a:t>
            </a:r>
            <a:br>
              <a:rPr lang="de-DE" sz="1600" dirty="0">
                <a:solidFill>
                  <a:schemeClr val="bg1"/>
                </a:solidFill>
                <a:latin typeface="Frutiger LT Com 65 Bold" pitchFamily="-106" charset="0"/>
              </a:rPr>
            </a:br>
            <a:r>
              <a:rPr lang="de-DE" sz="1600" dirty="0">
                <a:solidFill>
                  <a:schemeClr val="bg1"/>
                </a:solidFill>
                <a:latin typeface="Frutiger LT Com 65 Bold" pitchFamily="-106" charset="0"/>
              </a:rPr>
              <a:t>Wer?</a:t>
            </a:r>
          </a:p>
          <a:p>
            <a:endParaRPr lang="de-DE" sz="1600" dirty="0">
              <a:solidFill>
                <a:schemeClr val="bg1"/>
              </a:solidFill>
              <a:latin typeface="Frutiger LT Com 65 Bold" pitchFamily="-106" charset="0"/>
            </a:endParaRPr>
          </a:p>
        </p:txBody>
      </p:sp>
    </p:spTree>
    <p:extLst>
      <p:ext uri="{BB962C8B-B14F-4D97-AF65-F5344CB8AC3E}">
        <p14:creationId xmlns:p14="http://schemas.microsoft.com/office/powerpoint/2010/main" val="19423356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369332"/>
          </a:xfrm>
        </p:spPr>
        <p:txBody>
          <a:bodyPr/>
          <a:lstStyle/>
          <a:p>
            <a:pPr eaLnBrk="1" hangingPunct="1"/>
            <a:r>
              <a:rPr lang="de-DE" sz="2400" b="1" dirty="0" smtClean="0">
                <a:latin typeface="Frutiger LT Com 65 Bold" pitchFamily="-106" charset="0"/>
              </a:rPr>
              <a:t>4. Schritt : Anfertigung eines Bürgervorschlages</a:t>
            </a: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22566" y="2192748"/>
            <a:ext cx="6264234" cy="3590727"/>
          </a:xfrm>
        </p:spPr>
        <p:txBody>
          <a:bodyPr/>
          <a:lstStyle/>
          <a:p>
            <a:pPr marL="179388" indent="-179388" eaLnBrk="1" hangingPunct="1">
              <a:spcBef>
                <a:spcPct val="0"/>
              </a:spcBef>
            </a:pPr>
            <a:endParaRPr lang="de-DE" sz="1600" dirty="0" smtClean="0">
              <a:solidFill>
                <a:srgbClr val="006DB0"/>
              </a:solidFill>
              <a:latin typeface="Frutiger LT Com 65 Bold" pitchFamily="-106" charset="0"/>
            </a:endParaRPr>
          </a:p>
          <a:p>
            <a:pPr marL="357188" indent="-357188">
              <a:buFont typeface="Arial" charset="0"/>
              <a:buAutoNum type="arabicPeriod"/>
            </a:pPr>
            <a:r>
              <a:rPr lang="de-DE" sz="2000" dirty="0" smtClean="0">
                <a:solidFill>
                  <a:srgbClr val="000000"/>
                </a:solidFill>
                <a:latin typeface="Frutiger LT Com 65 Bold"/>
              </a:rPr>
              <a:t>Tischwechsel mit kurzer Vorstellung</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Diskussion: </a:t>
            </a:r>
            <a:r>
              <a:rPr lang="de-DE" sz="2000" b="1" dirty="0" smtClean="0">
                <a:solidFill>
                  <a:srgbClr val="000000"/>
                </a:solidFill>
                <a:latin typeface="Frutiger LT Com 65 Bold"/>
              </a:rPr>
              <a:t>Welche Idee wollen wir zu unserem Bürgervorschlag machen?</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Einigen Sie sich an Ihrem Tisch auf 1 Idee. </a:t>
            </a:r>
          </a:p>
          <a:p>
            <a:pPr marL="457200" indent="-457200"/>
            <a:r>
              <a:rPr lang="de-DE" sz="1800" dirty="0" smtClean="0">
                <a:solidFill>
                  <a:srgbClr val="000000"/>
                </a:solidFill>
                <a:latin typeface="Frutiger LT Com 65 Bold"/>
              </a:rPr>
              <a:t>	(Bei Patt: Entscheidung durch Tischgastgeber/in)</a:t>
            </a:r>
          </a:p>
          <a:p>
            <a:pPr marL="457200" indent="-457200"/>
            <a:endParaRPr lang="de-DE" sz="1800" dirty="0" smtClean="0">
              <a:solidFill>
                <a:srgbClr val="000000"/>
              </a:solidFill>
              <a:latin typeface="Frutiger LT Com 65 Bold"/>
            </a:endParaRPr>
          </a:p>
          <a:p>
            <a:pPr marL="357188" indent="-357188">
              <a:buFont typeface="+mj-lt"/>
              <a:buAutoNum type="arabicPeriod" startAt="4"/>
            </a:pPr>
            <a:r>
              <a:rPr lang="de-DE" sz="2000" dirty="0" smtClean="0">
                <a:solidFill>
                  <a:srgbClr val="000000"/>
                </a:solidFill>
                <a:latin typeface="Frutiger LT Com 65 Bold"/>
              </a:rPr>
              <a:t>Schreiben Sie Ihren Bürgervorschlag in den Lückentext auf dem Poster.</a:t>
            </a:r>
          </a:p>
          <a:p>
            <a:pPr marL="457200" indent="-457200">
              <a:buFont typeface="+mj-lt"/>
              <a:buAutoNum type="arabicPeriod" startAt="4"/>
            </a:pPr>
            <a:endParaRPr lang="de-DE" sz="2000" dirty="0" smtClean="0">
              <a:solidFill>
                <a:srgbClr val="000000"/>
              </a:solidFill>
              <a:latin typeface="Frutiger LT Com 65 Bold"/>
            </a:endParaRPr>
          </a:p>
          <a:p>
            <a:pPr marL="357188" indent="-357188">
              <a:buFont typeface="+mj-lt"/>
              <a:buAutoNum type="arabicPeriod" startAt="4"/>
            </a:pPr>
            <a:r>
              <a:rPr lang="de-DE" sz="2000" dirty="0" smtClean="0">
                <a:solidFill>
                  <a:srgbClr val="000000"/>
                </a:solidFill>
                <a:latin typeface="Frutiger LT Com 65 Bold"/>
              </a:rPr>
              <a:t>Die Tischvertreter hängen Ihren Bürgervorschlag an die Pinnwand.</a:t>
            </a:r>
            <a:endParaRPr lang="de-DE"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57853"/>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65126" y="1961966"/>
            <a:ext cx="532838" cy="769441"/>
          </a:xfrm>
          <a:prstGeom prst="rect">
            <a:avLst/>
          </a:prstGeom>
          <a:noFill/>
          <a:ln w="9525">
            <a:noFill/>
            <a:miter lim="800000"/>
            <a:headEnd/>
            <a:tailEnd/>
          </a:ln>
        </p:spPr>
        <p:txBody>
          <a:bodyPr wrap="none" lIns="0" tIns="0" rIns="0" bIns="0">
            <a:spAutoFit/>
          </a:bodyPr>
          <a:lstStyle/>
          <a:p>
            <a:r>
              <a:rPr lang="de-DE" sz="1600" dirty="0">
                <a:solidFill>
                  <a:schemeClr val="bg1"/>
                </a:solidFill>
                <a:latin typeface="Frutiger LT Com 65 Bold" pitchFamily="-106" charset="0"/>
              </a:rPr>
              <a:t>Was/</a:t>
            </a:r>
            <a:br>
              <a:rPr lang="de-DE" sz="1600" dirty="0">
                <a:solidFill>
                  <a:schemeClr val="bg1"/>
                </a:solidFill>
                <a:latin typeface="Frutiger LT Com 65 Bold" pitchFamily="-106" charset="0"/>
              </a:rPr>
            </a:br>
            <a:r>
              <a:rPr lang="de-DE" dirty="0">
                <a:solidFill>
                  <a:schemeClr val="bg1"/>
                </a:solidFill>
                <a:latin typeface="Frutiger LT Com 65 Bold" pitchFamily="-106" charset="0"/>
              </a:rPr>
              <a:t>Wer</a:t>
            </a:r>
            <a:r>
              <a:rPr lang="de-DE" sz="1600" dirty="0">
                <a:solidFill>
                  <a:schemeClr val="bg1"/>
                </a:solidFill>
                <a:latin typeface="Frutiger LT Com 65 Bold" pitchFamily="-106" charset="0"/>
              </a:rPr>
              <a:t>?</a:t>
            </a:r>
          </a:p>
          <a:p>
            <a:endParaRPr lang="de-DE" sz="1600" dirty="0">
              <a:solidFill>
                <a:schemeClr val="bg1"/>
              </a:solidFill>
              <a:latin typeface="Frutiger LT Com 65 Bold" pitchFamily="-106" charset="0"/>
            </a:endParaRPr>
          </a:p>
        </p:txBody>
      </p:sp>
      <p:sp>
        <p:nvSpPr>
          <p:cNvPr id="10" name="Textfeld 9"/>
          <p:cNvSpPr txBox="1"/>
          <p:nvPr/>
        </p:nvSpPr>
        <p:spPr>
          <a:xfrm>
            <a:off x="2422566" y="1800253"/>
            <a:ext cx="5783284"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erarbeiten </a:t>
            </a:r>
            <a:r>
              <a:rPr kumimoji="0" lang="de-DE" sz="2000" b="0" i="0" u="none" strike="noStrike" kern="1200" cap="none" spc="0" normalizeH="0" noProof="0" dirty="0" smtClean="0">
                <a:ln>
                  <a:noFill/>
                </a:ln>
                <a:solidFill>
                  <a:srgbClr val="000000"/>
                </a:solidFill>
                <a:effectLst/>
                <a:uLnTx/>
                <a:uFillTx/>
                <a:latin typeface="Frutiger LT Com 65 Bold"/>
                <a:ea typeface="+mj-ea"/>
                <a:cs typeface="+mj-cs"/>
              </a:rPr>
              <a:t>1 Bürgervorschlag pro Tisch </a:t>
            </a: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aus.</a:t>
            </a:r>
          </a:p>
        </p:txBody>
      </p:sp>
      <p:sp>
        <p:nvSpPr>
          <p:cNvPr id="11" name="Textfeld 10"/>
          <p:cNvSpPr txBox="1"/>
          <p:nvPr/>
        </p:nvSpPr>
        <p:spPr>
          <a:xfrm>
            <a:off x="3372592" y="6175659"/>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55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Bild 9" descr="papier-3.png"/>
          <p:cNvPicPr>
            <a:picLocks noChangeAspect="1"/>
          </p:cNvPicPr>
          <p:nvPr/>
        </p:nvPicPr>
        <p:blipFill>
          <a:blip r:embed="rId3" r:link="rId4"/>
          <a:srcRect/>
          <a:stretch>
            <a:fillRect/>
          </a:stretch>
        </p:blipFill>
        <p:spPr bwMode="auto">
          <a:xfrm>
            <a:off x="77789" y="1546225"/>
            <a:ext cx="8900788" cy="4637088"/>
          </a:xfrm>
          <a:prstGeom prst="rect">
            <a:avLst/>
          </a:prstGeom>
          <a:noFill/>
          <a:ln w="9525">
            <a:noFill/>
            <a:miter lim="800000"/>
            <a:headEnd/>
            <a:tailEnd/>
          </a:ln>
        </p:spPr>
      </p:pic>
      <p:sp>
        <p:nvSpPr>
          <p:cNvPr id="15363" name="Titel 1"/>
          <p:cNvSpPr>
            <a:spLocks noGrp="1"/>
          </p:cNvSpPr>
          <p:nvPr>
            <p:ph type="title"/>
          </p:nvPr>
        </p:nvSpPr>
        <p:spPr>
          <a:xfrm>
            <a:off x="457200" y="1185863"/>
            <a:ext cx="8229600" cy="615553"/>
          </a:xfrm>
        </p:spPr>
        <p:txBody>
          <a:bodyPr/>
          <a:lstStyle/>
          <a:p>
            <a:pPr eaLnBrk="1" hangingPunct="1"/>
            <a:r>
              <a:rPr lang="de-DE" sz="2400" b="1" dirty="0" smtClean="0">
                <a:latin typeface="Frutiger LT Com 65 Bold" pitchFamily="-106" charset="0"/>
              </a:rPr>
              <a:t>Musterergebnis für </a:t>
            </a:r>
            <a:r>
              <a:rPr lang="de-DE" sz="2400" b="1" dirty="0" smtClean="0">
                <a:latin typeface="Frutiger LT Com 65 Bold" pitchFamily="-106" charset="0"/>
              </a:rPr>
              <a:t>einen Bürgervorschlag</a:t>
            </a:r>
            <a:r>
              <a:rPr lang="de-DE" dirty="0" smtClean="0">
                <a:latin typeface="Frutiger LT Com 65 Bold" pitchFamily="-106" charset="0"/>
              </a:rPr>
              <a:t/>
            </a:r>
            <a:br>
              <a:rPr lang="de-DE" dirty="0" smtClean="0">
                <a:latin typeface="Frutiger LT Com 65 Bold" pitchFamily="-106" charset="0"/>
              </a:rPr>
            </a:br>
            <a:endParaRPr lang="de-DE" sz="1600" dirty="0" smtClean="0">
              <a:latin typeface="Frutiger LT Com 65 Bold" pitchFamily="-106" charset="0"/>
            </a:endParaRPr>
          </a:p>
        </p:txBody>
      </p:sp>
      <p:sp>
        <p:nvSpPr>
          <p:cNvPr id="15364" name="Textplatzhalter 2"/>
          <p:cNvSpPr>
            <a:spLocks noGrp="1"/>
          </p:cNvSpPr>
          <p:nvPr>
            <p:ph type="body" sz="quarter" idx="10"/>
          </p:nvPr>
        </p:nvSpPr>
        <p:spPr>
          <a:xfrm>
            <a:off x="312285" y="2161309"/>
            <a:ext cx="7731125" cy="3334246"/>
          </a:xfrm>
        </p:spPr>
        <p:txBody>
          <a:bodyPr/>
          <a:lstStyle/>
          <a:p>
            <a:pPr indent="0" eaLnBrk="1" hangingPunct="1">
              <a:spcBef>
                <a:spcPct val="0"/>
              </a:spcBef>
              <a:buClr>
                <a:srgbClr val="006DB0"/>
              </a:buClr>
              <a:tabLst>
                <a:tab pos="265113" algn="l"/>
                <a:tab pos="539750" algn="l"/>
              </a:tabLst>
            </a:pPr>
            <a:r>
              <a:rPr lang="de-DE" sz="1600" dirty="0" smtClean="0">
                <a:solidFill>
                  <a:srgbClr val="006DB0"/>
                </a:solidFill>
                <a:latin typeface="Frutiger LT Com 65 Bold" pitchFamily="-106" charset="0"/>
              </a:rPr>
              <a:t>Vorschlag: Gegen die Langeweile in der Bundesliga</a:t>
            </a:r>
          </a:p>
          <a:p>
            <a:pPr indent="0" eaLnBrk="1" hangingPunct="1">
              <a:spcBef>
                <a:spcPct val="0"/>
              </a:spcBef>
              <a:buClr>
                <a:srgbClr val="006DB0"/>
              </a:buClr>
              <a:tabLst>
                <a:tab pos="265113" algn="l"/>
                <a:tab pos="539750" algn="l"/>
              </a:tabLst>
            </a:pPr>
            <a:endParaRPr lang="de-DE" sz="1600" dirty="0" smtClean="0">
              <a:latin typeface="Frutiger LT Com 45 Light" pitchFamily="-106" charset="0"/>
            </a:endParaRPr>
          </a:p>
          <a:p>
            <a:pPr indent="0" eaLnBrk="1" hangingPunct="1">
              <a:spcBef>
                <a:spcPct val="0"/>
              </a:spcBef>
              <a:buClr>
                <a:srgbClr val="006DB0"/>
              </a:buClr>
              <a:tabLst>
                <a:tab pos="265113" algn="l"/>
                <a:tab pos="539750" algn="l"/>
              </a:tabLst>
            </a:pPr>
            <a:r>
              <a:rPr lang="de-DE" sz="1600" dirty="0" smtClean="0">
                <a:latin typeface="Frutiger LT Com 45 Light" pitchFamily="-106" charset="0"/>
              </a:rPr>
              <a:t>Um den Fußball in </a:t>
            </a:r>
            <a:r>
              <a:rPr lang="de-DE" sz="1600" dirty="0" smtClean="0">
                <a:solidFill>
                  <a:srgbClr val="2D80B8"/>
                </a:solidFill>
                <a:latin typeface="Frutiger LT Com 45 Light" pitchFamily="-106" charset="0"/>
              </a:rPr>
              <a:t>Deutschland </a:t>
            </a:r>
            <a:r>
              <a:rPr lang="de-DE" sz="1600" dirty="0" smtClean="0">
                <a:latin typeface="Frutiger LT Com 45 Light" pitchFamily="-106" charset="0"/>
              </a:rPr>
              <a:t>bei dem Thema </a:t>
            </a:r>
            <a:r>
              <a:rPr lang="de-DE" sz="1600" dirty="0" smtClean="0">
                <a:solidFill>
                  <a:srgbClr val="006DB0"/>
                </a:solidFill>
                <a:latin typeface="Frutiger LT Com 45 Light" pitchFamily="-106" charset="0"/>
              </a:rPr>
              <a:t>fairer</a:t>
            </a:r>
            <a:br>
              <a:rPr lang="de-DE" sz="1600" dirty="0" smtClean="0">
                <a:solidFill>
                  <a:srgbClr val="006DB0"/>
                </a:solidFill>
                <a:latin typeface="Frutiger LT Com 45 Light" pitchFamily="-106" charset="0"/>
              </a:rPr>
            </a:br>
            <a:r>
              <a:rPr lang="de-DE" sz="1600" dirty="0" smtClean="0">
                <a:solidFill>
                  <a:srgbClr val="006DB0"/>
                </a:solidFill>
                <a:latin typeface="Frutiger LT Com 45 Light" pitchFamily="-106" charset="0"/>
              </a:rPr>
              <a:t>Wettbewerb </a:t>
            </a:r>
            <a:r>
              <a:rPr lang="de-DE" sz="1600" dirty="0" smtClean="0">
                <a:latin typeface="Frutiger LT Com 45 Light" pitchFamily="-106" charset="0"/>
              </a:rPr>
              <a:t>voran zu bringen, schlagen wir vor, dass </a:t>
            </a:r>
            <a:br>
              <a:rPr lang="de-DE" sz="1600" dirty="0" smtClean="0">
                <a:latin typeface="Frutiger LT Com 45 Light" pitchFamily="-106" charset="0"/>
              </a:rPr>
            </a:br>
            <a:r>
              <a:rPr lang="de-DE" sz="1600" dirty="0" smtClean="0">
                <a:solidFill>
                  <a:srgbClr val="006DB0"/>
                </a:solidFill>
                <a:latin typeface="Frutiger LT Com 45 Light" pitchFamily="-106" charset="0"/>
              </a:rPr>
              <a:t>die deutsche Bundesliga für mehr Chancengleichheit </a:t>
            </a:r>
            <a:br>
              <a:rPr lang="de-DE" sz="1600" dirty="0" smtClean="0">
                <a:solidFill>
                  <a:srgbClr val="006DB0"/>
                </a:solidFill>
                <a:latin typeface="Frutiger LT Com 45 Light" pitchFamily="-106" charset="0"/>
              </a:rPr>
            </a:br>
            <a:r>
              <a:rPr lang="de-DE" sz="1600" dirty="0" smtClean="0">
                <a:solidFill>
                  <a:srgbClr val="006DB0"/>
                </a:solidFill>
                <a:latin typeface="Frutiger LT Com 45 Light" pitchFamily="-106" charset="0"/>
              </a:rPr>
              <a:t>zwischen den Vereinen sorgt</a:t>
            </a:r>
            <a:r>
              <a:rPr lang="de-DE" sz="1600" dirty="0" smtClean="0">
                <a:latin typeface="Frutiger LT Com 45 Light" pitchFamily="-106" charset="0"/>
              </a:rPr>
              <a:t>. Wir wollen damit erreichen,</a:t>
            </a:r>
            <a:br>
              <a:rPr lang="de-DE" sz="1600" dirty="0" smtClean="0">
                <a:latin typeface="Frutiger LT Com 45 Light" pitchFamily="-106" charset="0"/>
              </a:rPr>
            </a:br>
            <a:r>
              <a:rPr lang="de-DE" sz="1600" dirty="0" smtClean="0">
                <a:latin typeface="Frutiger LT Com 45 Light" pitchFamily="-106" charset="0"/>
              </a:rPr>
              <a:t>dass ein</a:t>
            </a:r>
            <a:r>
              <a:rPr lang="de-DE" sz="1600" dirty="0" smtClean="0">
                <a:solidFill>
                  <a:srgbClr val="006DB0"/>
                </a:solidFill>
                <a:latin typeface="Frutiger LT Com 45 Light" pitchFamily="-106" charset="0"/>
              </a:rPr>
              <a:t> spannender Kampf um die Meisterschaft mit </a:t>
            </a:r>
            <a:br>
              <a:rPr lang="de-DE" sz="1600" dirty="0" smtClean="0">
                <a:solidFill>
                  <a:srgbClr val="006DB0"/>
                </a:solidFill>
                <a:latin typeface="Frutiger LT Com 45 Light" pitchFamily="-106" charset="0"/>
              </a:rPr>
            </a:br>
            <a:r>
              <a:rPr lang="de-DE" sz="1600" dirty="0" smtClean="0">
                <a:solidFill>
                  <a:srgbClr val="006DB0"/>
                </a:solidFill>
                <a:latin typeface="Frutiger LT Com 45 Light" pitchFamily="-106" charset="0"/>
              </a:rPr>
              <a:t>mehr Vereinen als Dortmund und Bayern entsteht. </a:t>
            </a:r>
            <a:br>
              <a:rPr lang="de-DE" sz="1600" dirty="0" smtClean="0">
                <a:solidFill>
                  <a:srgbClr val="006DB0"/>
                </a:solidFill>
                <a:latin typeface="Frutiger LT Com 45 Light" pitchFamily="-106" charset="0"/>
              </a:rPr>
            </a:br>
            <a:endParaRPr lang="de-DE" sz="1600" dirty="0" smtClean="0">
              <a:latin typeface="Frutiger LT Com 45 Light" pitchFamily="-106" charset="0"/>
            </a:endParaRPr>
          </a:p>
          <a:p>
            <a:pPr indent="0" eaLnBrk="1" hangingPunct="1">
              <a:spcBef>
                <a:spcPct val="0"/>
              </a:spcBef>
              <a:buClr>
                <a:srgbClr val="006DB0"/>
              </a:buClr>
              <a:tabLst>
                <a:tab pos="265113" algn="l"/>
                <a:tab pos="539750" algn="l"/>
              </a:tabLst>
            </a:pPr>
            <a:r>
              <a:rPr lang="de-DE" sz="1600" dirty="0" smtClean="0">
                <a:latin typeface="Frutiger LT Com 45 Light" pitchFamily="-106" charset="0"/>
              </a:rPr>
              <a:t>Unser Vorschlag setzt auf folgende Bausteine: </a:t>
            </a:r>
            <a:br>
              <a:rPr lang="de-DE" sz="1600" dirty="0" smtClean="0">
                <a:latin typeface="Frutiger LT Com 45 Light" pitchFamily="-106" charset="0"/>
              </a:rPr>
            </a:br>
            <a:r>
              <a:rPr lang="de-DE" sz="1600" dirty="0" smtClean="0">
                <a:latin typeface="Frutiger LT Com 45 Light" pitchFamily="-106" charset="0"/>
              </a:rPr>
              <a:t>1.</a:t>
            </a:r>
            <a:r>
              <a:rPr lang="de-DE" sz="1600" dirty="0" smtClean="0">
                <a:solidFill>
                  <a:srgbClr val="000000"/>
                </a:solidFill>
                <a:latin typeface="Frutiger LT Com 45 Light" pitchFamily="-106" charset="0"/>
              </a:rPr>
              <a:t> 	</a:t>
            </a:r>
            <a:r>
              <a:rPr lang="de-DE" sz="1600" dirty="0" smtClean="0">
                <a:solidFill>
                  <a:srgbClr val="006DB0"/>
                </a:solidFill>
                <a:latin typeface="Frutiger LT Com 45 Light" pitchFamily="-106" charset="0"/>
              </a:rPr>
              <a:t>Alle Einnahmen aus TV-Vermarktung gleich verteilen</a:t>
            </a:r>
            <a:endParaRPr lang="de-DE" sz="1600" dirty="0" smtClean="0">
              <a:solidFill>
                <a:srgbClr val="000000"/>
              </a:solidFill>
              <a:latin typeface="Frutiger LT Com 45 Light" pitchFamily="-106" charset="0"/>
            </a:endParaRPr>
          </a:p>
          <a:p>
            <a:pPr indent="0" eaLnBrk="1" hangingPunct="1">
              <a:spcBef>
                <a:spcPct val="0"/>
              </a:spcBef>
              <a:buClr>
                <a:srgbClr val="006DB0"/>
              </a:buClr>
              <a:tabLst>
                <a:tab pos="265113" algn="l"/>
                <a:tab pos="539750" algn="l"/>
              </a:tabLst>
            </a:pPr>
            <a:r>
              <a:rPr lang="de-DE" sz="1600" dirty="0" smtClean="0">
                <a:latin typeface="Frutiger LT Com 45 Light" pitchFamily="-106" charset="0"/>
              </a:rPr>
              <a:t>2.</a:t>
            </a:r>
            <a:r>
              <a:rPr lang="de-DE" sz="1600" dirty="0" smtClean="0">
                <a:solidFill>
                  <a:srgbClr val="000000"/>
                </a:solidFill>
                <a:latin typeface="Frutiger LT Com 45 Light" pitchFamily="-106" charset="0"/>
              </a:rPr>
              <a:t> 	</a:t>
            </a:r>
            <a:r>
              <a:rPr lang="de-DE" sz="1600" dirty="0" smtClean="0">
                <a:solidFill>
                  <a:srgbClr val="006DB0"/>
                </a:solidFill>
                <a:latin typeface="Frutiger LT Com 45 Light" pitchFamily="-106" charset="0"/>
              </a:rPr>
              <a:t>Qualifizierung der Vereinsmanager</a:t>
            </a:r>
            <a:r>
              <a:rPr lang="de-DE" sz="1600" dirty="0" smtClean="0">
                <a:solidFill>
                  <a:srgbClr val="000000"/>
                </a:solidFill>
                <a:latin typeface="Frutiger LT Com 45 Light" pitchFamily="-106" charset="0"/>
              </a:rPr>
              <a:t> </a:t>
            </a:r>
          </a:p>
          <a:p>
            <a:pPr indent="0" eaLnBrk="1" hangingPunct="1">
              <a:spcBef>
                <a:spcPct val="0"/>
              </a:spcBef>
              <a:buClr>
                <a:srgbClr val="006DB0"/>
              </a:buClr>
              <a:tabLst>
                <a:tab pos="265113" algn="l"/>
                <a:tab pos="539750" algn="l"/>
              </a:tabLst>
            </a:pPr>
            <a:r>
              <a:rPr lang="de-DE" sz="1600" dirty="0" smtClean="0">
                <a:latin typeface="Frutiger LT Com 45 Light" pitchFamily="-106" charset="0"/>
              </a:rPr>
              <a:t>3.</a:t>
            </a:r>
            <a:r>
              <a:rPr lang="de-DE" sz="1600" dirty="0" smtClean="0">
                <a:solidFill>
                  <a:srgbClr val="000000"/>
                </a:solidFill>
                <a:latin typeface="Frutiger LT Com 45 Light" pitchFamily="-106" charset="0"/>
              </a:rPr>
              <a:t> 	</a:t>
            </a:r>
            <a:r>
              <a:rPr lang="de-DE" sz="1600" dirty="0" smtClean="0">
                <a:solidFill>
                  <a:srgbClr val="006DB0"/>
                </a:solidFill>
                <a:latin typeface="Frutiger LT Com 45 Light" pitchFamily="-106" charset="0"/>
              </a:rPr>
              <a:t>Obergrenze für Nationalspieler pro Verein</a:t>
            </a:r>
          </a:p>
        </p:txBody>
      </p:sp>
      <p:pic>
        <p:nvPicPr>
          <p:cNvPr id="15365" name="Picture 2" descr="c:\Dokumente und Einstellungen\mirba01\Desktop\Forum 35.JPG"/>
          <p:cNvPicPr>
            <a:picLocks noChangeAspect="1" noChangeArrowheads="1"/>
          </p:cNvPicPr>
          <p:nvPr/>
        </p:nvPicPr>
        <p:blipFill>
          <a:blip r:embed="rId5"/>
          <a:srcRect/>
          <a:stretch>
            <a:fillRect/>
          </a:stretch>
        </p:blipFill>
        <p:spPr bwMode="auto">
          <a:xfrm>
            <a:off x="5494323" y="2416501"/>
            <a:ext cx="3431245" cy="228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ikux_012"/>
          <p:cNvPicPr>
            <a:picLocks noChangeAspect="1" noChangeArrowheads="1"/>
          </p:cNvPicPr>
          <p:nvPr/>
        </p:nvPicPr>
        <p:blipFill>
          <a:blip r:embed="rId3"/>
          <a:srcRect/>
          <a:stretch>
            <a:fillRect/>
          </a:stretch>
        </p:blipFill>
        <p:spPr bwMode="auto">
          <a:xfrm>
            <a:off x="457200" y="912422"/>
            <a:ext cx="7873113" cy="4932734"/>
          </a:xfrm>
          <a:prstGeom prst="rect">
            <a:avLst/>
          </a:prstGeom>
          <a:noFill/>
          <a:ln w="9525">
            <a:noFill/>
            <a:miter lim="800000"/>
            <a:headEnd/>
            <a:tailEnd/>
          </a:ln>
        </p:spPr>
      </p:pic>
      <p:sp>
        <p:nvSpPr>
          <p:cNvPr id="5" name="Textfeld 4"/>
          <p:cNvSpPr txBox="1"/>
          <p:nvPr/>
        </p:nvSpPr>
        <p:spPr>
          <a:xfrm>
            <a:off x="1543792" y="2885704"/>
            <a:ext cx="6062353" cy="923330"/>
          </a:xfrm>
          <a:prstGeom prst="rect">
            <a:avLst/>
          </a:prstGeom>
          <a:solidFill>
            <a:srgbClr val="004380"/>
          </a:solidFill>
        </p:spPr>
        <p:txBody>
          <a:bodyPr vert="horz" wrap="square" lIns="0" tIns="0" rIns="0" bIns="0" rtlCol="0" anchor="t">
            <a:spAutoFit/>
          </a:bodyPr>
          <a:lstStyle/>
          <a:p>
            <a:pPr marL="0" marR="0" indent="0" algn="ctr" defTabSz="457200" rtl="0" eaLnBrk="1" fontAlgn="auto" latinLnBrk="0" hangingPunct="1">
              <a:lnSpc>
                <a:spcPct val="100000"/>
              </a:lnSpc>
              <a:spcBef>
                <a:spcPct val="0"/>
              </a:spcBef>
              <a:spcAft>
                <a:spcPts val="0"/>
              </a:spcAft>
              <a:buClrTx/>
              <a:buSzTx/>
              <a:buFontTx/>
              <a:buNone/>
              <a:tabLst/>
            </a:pPr>
            <a:r>
              <a:rPr kumimoji="0" lang="de-DE" sz="6000" b="1" i="0" u="none" strike="noStrike" kern="1200" cap="none" spc="0" normalizeH="0" baseline="0" noProof="0" smtClean="0">
                <a:ln>
                  <a:noFill/>
                </a:ln>
                <a:solidFill>
                  <a:schemeClr val="bg1"/>
                </a:solidFill>
                <a:effectLst/>
                <a:uLnTx/>
                <a:uFillTx/>
                <a:latin typeface="Frutiger LT Com 65 Bold"/>
                <a:ea typeface="+mj-ea"/>
                <a:cs typeface="+mj-cs"/>
              </a:rPr>
              <a:t>MITTAGSPAUSE</a:t>
            </a:r>
            <a:endParaRPr kumimoji="0" lang="de-DE" sz="6000" b="1" i="0" u="none" strike="noStrike" kern="1200" cap="none" spc="0" normalizeH="0" baseline="0" noProof="0" dirty="0" smtClean="0">
              <a:ln>
                <a:noFill/>
              </a:ln>
              <a:solidFill>
                <a:schemeClr val="bg1"/>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369332"/>
          </a:xfrm>
        </p:spPr>
        <p:txBody>
          <a:bodyPr/>
          <a:lstStyle/>
          <a:p>
            <a:pPr eaLnBrk="1" hangingPunct="1"/>
            <a:r>
              <a:rPr lang="de-DE" sz="2400" b="1" dirty="0" smtClean="0">
                <a:latin typeface="Frutiger LT Com 65 Bold" pitchFamily="-106" charset="0"/>
              </a:rPr>
              <a:t>5. Schritt : Ausstellung der Bürgervorschläge</a:t>
            </a: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22566" y="2320989"/>
            <a:ext cx="6483928" cy="3334246"/>
          </a:xfrm>
        </p:spPr>
        <p:txBody>
          <a:bodyPr/>
          <a:lstStyle/>
          <a:p>
            <a:pPr marL="179388" indent="-179388" eaLnBrk="1" hangingPunct="1">
              <a:spcBef>
                <a:spcPct val="0"/>
              </a:spcBef>
            </a:pPr>
            <a:endParaRPr lang="de-DE" sz="1600" dirty="0" smtClean="0">
              <a:solidFill>
                <a:srgbClr val="006DB0"/>
              </a:solidFill>
              <a:latin typeface="Frutiger LT Com 65 Bold" pitchFamily="-106" charset="0"/>
            </a:endParaRPr>
          </a:p>
          <a:p>
            <a:pPr marL="357188" indent="-357188">
              <a:buFont typeface="Arial" charset="0"/>
              <a:buAutoNum type="arabicPeriod"/>
            </a:pPr>
            <a:r>
              <a:rPr lang="de-DE" sz="2000" dirty="0" smtClean="0">
                <a:solidFill>
                  <a:srgbClr val="000000"/>
                </a:solidFill>
                <a:latin typeface="Frutiger LT Com 65 Bold"/>
              </a:rPr>
              <a:t>Tischvertreter entscheiden bei ähnlichen Bürgervorschlägen, welcher in die Abstimmung kommt.</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Tischvertreter stehen Rede und Antwort zu Bürgervorschlägen, kurze persönliche Plädoyers </a:t>
            </a:r>
            <a:br>
              <a:rPr lang="de-DE" sz="2000" dirty="0" smtClean="0">
                <a:solidFill>
                  <a:srgbClr val="000000"/>
                </a:solidFill>
                <a:latin typeface="Frutiger LT Com 65 Bold"/>
              </a:rPr>
            </a:br>
            <a:r>
              <a:rPr lang="de-DE" sz="2000" dirty="0" smtClean="0">
                <a:solidFill>
                  <a:srgbClr val="000000"/>
                </a:solidFill>
                <a:latin typeface="Frutiger LT Com 65 Bold"/>
              </a:rPr>
              <a:t>sind möglich.</a:t>
            </a:r>
          </a:p>
          <a:p>
            <a:pPr marL="457200" indent="-457200">
              <a:buFont typeface="Arial" charset="0"/>
              <a:buAutoNum type="arabicPeriod"/>
            </a:pPr>
            <a:endParaRPr lang="de-DE" sz="2000" dirty="0" smtClean="0">
              <a:solidFill>
                <a:srgbClr val="000000"/>
              </a:solidFill>
              <a:latin typeface="Frutiger LT Com 65 Bold"/>
            </a:endParaRPr>
          </a:p>
          <a:p>
            <a:pPr marL="357188" indent="-357188">
              <a:buFont typeface="Arial" charset="0"/>
              <a:buAutoNum type="arabicPeriod"/>
            </a:pPr>
            <a:r>
              <a:rPr lang="de-DE" sz="2000" dirty="0" smtClean="0">
                <a:solidFill>
                  <a:srgbClr val="000000"/>
                </a:solidFill>
                <a:latin typeface="Frutiger LT Com 65 Bold"/>
              </a:rPr>
              <a:t>Erstes Meinungsbild: </a:t>
            </a:r>
            <a:r>
              <a:rPr lang="de-DE" sz="2000" b="1" dirty="0" smtClean="0">
                <a:solidFill>
                  <a:srgbClr val="000000"/>
                </a:solidFill>
                <a:latin typeface="Frutiger LT Com 65 Bold"/>
              </a:rPr>
              <a:t>Welcher Bürgervorschlag ist Ihnen am wichtigsten? </a:t>
            </a:r>
          </a:p>
          <a:p>
            <a:pPr marL="357188" indent="-357188"/>
            <a:r>
              <a:rPr lang="de-DE" sz="2000" b="1" dirty="0" smtClean="0">
                <a:solidFill>
                  <a:srgbClr val="000000"/>
                </a:solidFill>
                <a:latin typeface="Frutiger LT Com 65 Bold"/>
              </a:rPr>
              <a:t>	</a:t>
            </a:r>
            <a:r>
              <a:rPr lang="de-DE" sz="2000" dirty="0" smtClean="0">
                <a:solidFill>
                  <a:srgbClr val="000000"/>
                </a:solidFill>
                <a:latin typeface="Frutiger LT Com 65 Bold"/>
              </a:rPr>
              <a:t>Stellen Sie sich bitte vor den </a:t>
            </a:r>
            <a:r>
              <a:rPr lang="de-DE" sz="2000" dirty="0" smtClean="0">
                <a:solidFill>
                  <a:srgbClr val="000000"/>
                </a:solidFill>
                <a:latin typeface="Frutiger LT Com 65 Bold"/>
              </a:rPr>
              <a:t>Bürgervorschlag</a:t>
            </a:r>
            <a:r>
              <a:rPr lang="de-DE" sz="2000" dirty="0" smtClean="0">
                <a:solidFill>
                  <a:srgbClr val="000000"/>
                </a:solidFill>
                <a:latin typeface="Frutiger LT Com 65 Bold"/>
              </a:rPr>
              <a:t>, den Sie persönlich gut finden.</a:t>
            </a:r>
            <a:endParaRPr lang="de-DE"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57853"/>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57912" y="1931188"/>
            <a:ext cx="547266" cy="830997"/>
          </a:xfrm>
          <a:prstGeom prst="rect">
            <a:avLst/>
          </a:prstGeom>
          <a:noFill/>
          <a:ln w="9525">
            <a:noFill/>
            <a:miter lim="800000"/>
            <a:headEnd/>
            <a:tailEnd/>
          </a:ln>
        </p:spPr>
        <p:txBody>
          <a:bodyPr wrap="none" lIns="0" tIns="0" rIns="0" bIns="0">
            <a:spAutoFit/>
          </a:bodyPr>
          <a:lstStyle/>
          <a:p>
            <a:r>
              <a:rPr lang="de-DE" dirty="0">
                <a:solidFill>
                  <a:schemeClr val="bg1"/>
                </a:solidFill>
                <a:latin typeface="Frutiger LT Com 65 Bold" pitchFamily="-106" charset="0"/>
              </a:rPr>
              <a:t>Was/</a:t>
            </a:r>
            <a:br>
              <a:rPr lang="de-DE" dirty="0">
                <a:solidFill>
                  <a:schemeClr val="bg1"/>
                </a:solidFill>
                <a:latin typeface="Frutiger LT Com 65 Bold" pitchFamily="-106" charset="0"/>
              </a:rPr>
            </a:br>
            <a:r>
              <a:rPr lang="de-DE" dirty="0">
                <a:solidFill>
                  <a:schemeClr val="bg1"/>
                </a:solidFill>
                <a:latin typeface="Frutiger LT Com 65 Bold" pitchFamily="-106" charset="0"/>
              </a:rPr>
              <a:t>Wer?</a:t>
            </a:r>
          </a:p>
          <a:p>
            <a:endParaRPr lang="de-DE" dirty="0">
              <a:solidFill>
                <a:schemeClr val="bg1"/>
              </a:solidFill>
              <a:latin typeface="Frutiger LT Com 65 Bold" pitchFamily="-106" charset="0"/>
            </a:endParaRPr>
          </a:p>
        </p:txBody>
      </p:sp>
      <p:sp>
        <p:nvSpPr>
          <p:cNvPr id="10" name="Textfeld 9"/>
          <p:cNvSpPr txBox="1"/>
          <p:nvPr/>
        </p:nvSpPr>
        <p:spPr>
          <a:xfrm>
            <a:off x="2422566" y="1800253"/>
            <a:ext cx="6721434"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besichtigen die Bürgervorschläge Ihres Ausschusses.</a:t>
            </a:r>
          </a:p>
        </p:txBody>
      </p:sp>
      <p:sp>
        <p:nvSpPr>
          <p:cNvPr id="11" name="Textfeld 10"/>
          <p:cNvSpPr txBox="1"/>
          <p:nvPr/>
        </p:nvSpPr>
        <p:spPr>
          <a:xfrm>
            <a:off x="3372592" y="6175659"/>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25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ussdiagramm: Daten 25"/>
          <p:cNvSpPr/>
          <p:nvPr/>
        </p:nvSpPr>
        <p:spPr>
          <a:xfrm rot="591132" flipH="1">
            <a:off x="6775220" y="1305834"/>
            <a:ext cx="2304000" cy="2528452"/>
          </a:xfrm>
          <a:prstGeom prst="flowChartInputOutput">
            <a:avLst/>
          </a:prstGeom>
          <a:gradFill>
            <a:gsLst>
              <a:gs pos="0">
                <a:schemeClr val="accent1">
                  <a:lumMod val="40000"/>
                  <a:lumOff val="60000"/>
                </a:schemeClr>
              </a:gs>
              <a:gs pos="100000">
                <a:srgbClr val="E6EDF6"/>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Flussdiagramm: Daten 9"/>
          <p:cNvSpPr/>
          <p:nvPr/>
        </p:nvSpPr>
        <p:spPr>
          <a:xfrm rot="20961691">
            <a:off x="33622" y="1406065"/>
            <a:ext cx="2318484" cy="2528452"/>
          </a:xfrm>
          <a:prstGeom prst="flowChartInputOutput">
            <a:avLst/>
          </a:prstGeom>
          <a:gradFill>
            <a:gsLst>
              <a:gs pos="0">
                <a:schemeClr val="accent1">
                  <a:lumMod val="40000"/>
                  <a:lumOff val="60000"/>
                </a:schemeClr>
              </a:gs>
              <a:gs pos="100000">
                <a:srgbClr val="E6EDF6"/>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Flussdiagramm: Daten 13"/>
          <p:cNvSpPr>
            <a:spLocks noChangeAspect="1"/>
          </p:cNvSpPr>
          <p:nvPr/>
        </p:nvSpPr>
        <p:spPr>
          <a:xfrm rot="20961691">
            <a:off x="363557" y="1664324"/>
            <a:ext cx="792252" cy="86400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sp>
        <p:nvSpPr>
          <p:cNvPr id="15" name="Flussdiagramm: Daten 14"/>
          <p:cNvSpPr>
            <a:spLocks noChangeAspect="1"/>
          </p:cNvSpPr>
          <p:nvPr/>
        </p:nvSpPr>
        <p:spPr>
          <a:xfrm rot="20961691">
            <a:off x="1210933" y="1493996"/>
            <a:ext cx="792252" cy="86400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sp>
        <p:nvSpPr>
          <p:cNvPr id="21" name="Flussdiagramm: Daten 20"/>
          <p:cNvSpPr/>
          <p:nvPr/>
        </p:nvSpPr>
        <p:spPr>
          <a:xfrm rot="20961691">
            <a:off x="3110429" y="2185177"/>
            <a:ext cx="2318484" cy="2528452"/>
          </a:xfrm>
          <a:prstGeom prst="flowChartInputOutput">
            <a:avLst/>
          </a:prstGeom>
          <a:gradFill>
            <a:gsLst>
              <a:gs pos="0">
                <a:schemeClr val="accent1">
                  <a:lumMod val="40000"/>
                  <a:lumOff val="60000"/>
                </a:schemeClr>
              </a:gs>
              <a:gs pos="100000">
                <a:srgbClr val="E6EDF6"/>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2" name="Flussdiagramm: Daten 21"/>
          <p:cNvSpPr>
            <a:spLocks noChangeAspect="1"/>
          </p:cNvSpPr>
          <p:nvPr/>
        </p:nvSpPr>
        <p:spPr>
          <a:xfrm rot="20961691">
            <a:off x="3486206" y="2506314"/>
            <a:ext cx="792252" cy="86400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sp>
        <p:nvSpPr>
          <p:cNvPr id="23" name="Flussdiagramm: Daten 22"/>
          <p:cNvSpPr>
            <a:spLocks noChangeAspect="1"/>
          </p:cNvSpPr>
          <p:nvPr/>
        </p:nvSpPr>
        <p:spPr>
          <a:xfrm rot="20961691">
            <a:off x="4333582" y="2350500"/>
            <a:ext cx="792252" cy="86400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sp>
        <p:nvSpPr>
          <p:cNvPr id="27" name="Flussdiagramm: Daten 26"/>
          <p:cNvSpPr>
            <a:spLocks noChangeAspect="1"/>
          </p:cNvSpPr>
          <p:nvPr/>
        </p:nvSpPr>
        <p:spPr>
          <a:xfrm rot="645748" flipH="1">
            <a:off x="7093492" y="1421239"/>
            <a:ext cx="792000" cy="83241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sp>
        <p:nvSpPr>
          <p:cNvPr id="28" name="Flussdiagramm: Daten 27"/>
          <p:cNvSpPr>
            <a:spLocks noChangeAspect="1"/>
          </p:cNvSpPr>
          <p:nvPr/>
        </p:nvSpPr>
        <p:spPr>
          <a:xfrm rot="645748" flipH="1">
            <a:off x="7949037" y="1597303"/>
            <a:ext cx="792000" cy="832410"/>
          </a:xfrm>
          <a:prstGeom prst="flowChartInputOutpu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00" dirty="0">
              <a:solidFill>
                <a:schemeClr val="tx1"/>
              </a:solidFill>
            </a:endParaRPr>
          </a:p>
        </p:txBody>
      </p:sp>
      <p:pic>
        <p:nvPicPr>
          <p:cNvPr id="29" name="Grafik 2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437201" y="3678755"/>
            <a:ext cx="1429642" cy="1429642"/>
          </a:xfrm>
          <a:prstGeom prst="rect">
            <a:avLst/>
          </a:prstGeom>
        </p:spPr>
      </p:pic>
      <p:pic>
        <p:nvPicPr>
          <p:cNvPr id="30" name="Grafik 29"/>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152932" y="3837925"/>
            <a:ext cx="1429642" cy="1429642"/>
          </a:xfrm>
          <a:prstGeom prst="rect">
            <a:avLst/>
          </a:prstGeom>
        </p:spPr>
      </p:pic>
      <p:pic>
        <p:nvPicPr>
          <p:cNvPr id="31" name="Grafik 30"/>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flipH="1">
            <a:off x="1276710" y="3087341"/>
            <a:ext cx="1429642" cy="1429642"/>
          </a:xfrm>
          <a:prstGeom prst="rect">
            <a:avLst/>
          </a:prstGeom>
        </p:spPr>
      </p:pic>
      <p:pic>
        <p:nvPicPr>
          <p:cNvPr id="32" name="Grafik 31"/>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1112659" y="3535810"/>
            <a:ext cx="1429642" cy="1429642"/>
          </a:xfrm>
          <a:prstGeom prst="rect">
            <a:avLst/>
          </a:prstGeom>
        </p:spPr>
      </p:pic>
      <p:pic>
        <p:nvPicPr>
          <p:cNvPr id="33" name="Grafik 32"/>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H="1">
            <a:off x="1908162" y="3347552"/>
            <a:ext cx="1429642" cy="1429642"/>
          </a:xfrm>
          <a:prstGeom prst="rect">
            <a:avLst/>
          </a:prstGeom>
        </p:spPr>
      </p:pic>
      <p:pic>
        <p:nvPicPr>
          <p:cNvPr id="34" name="Grafik 33"/>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1576470" y="3930256"/>
            <a:ext cx="1429642" cy="1429642"/>
          </a:xfrm>
          <a:prstGeom prst="rect">
            <a:avLst/>
          </a:prstGeom>
        </p:spPr>
      </p:pic>
      <p:pic>
        <p:nvPicPr>
          <p:cNvPr id="35" name="Grafik 34"/>
          <p:cNvPicPr>
            <a:picLocks noChangeAspect="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789032" y="4098607"/>
            <a:ext cx="1429642" cy="1429642"/>
          </a:xfrm>
          <a:prstGeom prst="rect">
            <a:avLst/>
          </a:prstGeom>
        </p:spPr>
      </p:pic>
      <p:pic>
        <p:nvPicPr>
          <p:cNvPr id="36" name="Grafik 3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3288033" y="4045950"/>
            <a:ext cx="1429642" cy="1429642"/>
          </a:xfrm>
          <a:prstGeom prst="rect">
            <a:avLst/>
          </a:prstGeom>
        </p:spPr>
      </p:pic>
      <p:pic>
        <p:nvPicPr>
          <p:cNvPr id="37" name="Grafik 36"/>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2952218" y="4392613"/>
            <a:ext cx="1429642" cy="1429642"/>
          </a:xfrm>
          <a:prstGeom prst="rect">
            <a:avLst/>
          </a:prstGeom>
        </p:spPr>
      </p:pic>
      <p:pic>
        <p:nvPicPr>
          <p:cNvPr id="38" name="Grafik 37"/>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flipH="1">
            <a:off x="4354685" y="3653814"/>
            <a:ext cx="1429642" cy="1429642"/>
          </a:xfrm>
          <a:prstGeom prst="rect">
            <a:avLst/>
          </a:prstGeom>
        </p:spPr>
      </p:pic>
      <p:pic>
        <p:nvPicPr>
          <p:cNvPr id="39" name="Grafik 38"/>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3963491" y="3903005"/>
            <a:ext cx="1429642" cy="1429642"/>
          </a:xfrm>
          <a:prstGeom prst="rect">
            <a:avLst/>
          </a:prstGeom>
        </p:spPr>
      </p:pic>
      <p:pic>
        <p:nvPicPr>
          <p:cNvPr id="40" name="Grafik 39"/>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H="1">
            <a:off x="4852502" y="3891559"/>
            <a:ext cx="1429642" cy="1429642"/>
          </a:xfrm>
          <a:prstGeom prst="rect">
            <a:avLst/>
          </a:prstGeom>
        </p:spPr>
      </p:pic>
      <p:pic>
        <p:nvPicPr>
          <p:cNvPr id="41" name="Grafik 40"/>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4554243" y="4393576"/>
            <a:ext cx="1429642" cy="1429642"/>
          </a:xfrm>
          <a:prstGeom prst="rect">
            <a:avLst/>
          </a:prstGeom>
        </p:spPr>
      </p:pic>
      <p:pic>
        <p:nvPicPr>
          <p:cNvPr id="42" name="Grafik 41"/>
          <p:cNvPicPr>
            <a:picLocks noChangeAspect="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3683406" y="4335175"/>
            <a:ext cx="1429642" cy="1429642"/>
          </a:xfrm>
          <a:prstGeom prst="rect">
            <a:avLst/>
          </a:prstGeom>
        </p:spPr>
      </p:pic>
      <p:pic>
        <p:nvPicPr>
          <p:cNvPr id="44" name="Grafik 43"/>
          <p:cNvPicPr>
            <a:picLocks noChangeAspect="1"/>
          </p:cNvPicPr>
          <p:nvPr/>
        </p:nvPicPr>
        <p:blipFill>
          <a:blip r:embed="rId3">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flipH="1">
            <a:off x="6161318" y="2811668"/>
            <a:ext cx="1429642" cy="1429642"/>
          </a:xfrm>
          <a:prstGeom prst="rect">
            <a:avLst/>
          </a:prstGeom>
        </p:spPr>
      </p:pic>
      <p:pic>
        <p:nvPicPr>
          <p:cNvPr id="45" name="Grafik 44"/>
          <p:cNvPicPr>
            <a:picLocks noChangeAspect="1"/>
          </p:cNvPicPr>
          <p:nvPr/>
        </p:nvPicPr>
        <p:blipFill>
          <a:blip r:embed="rId3">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6896808" y="3115927"/>
            <a:ext cx="1429642" cy="1429642"/>
          </a:xfrm>
          <a:prstGeom prst="rect">
            <a:avLst/>
          </a:prstGeom>
        </p:spPr>
      </p:pic>
      <p:pic>
        <p:nvPicPr>
          <p:cNvPr id="46" name="Grafik 45"/>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H="1">
            <a:off x="7691580" y="3790001"/>
            <a:ext cx="1429642" cy="1429642"/>
          </a:xfrm>
          <a:prstGeom prst="rect">
            <a:avLst/>
          </a:prstGeom>
        </p:spPr>
      </p:pic>
      <p:pic>
        <p:nvPicPr>
          <p:cNvPr id="47" name="Grafik 46"/>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7108209" y="4019708"/>
            <a:ext cx="1429642" cy="1429642"/>
          </a:xfrm>
          <a:prstGeom prst="rect">
            <a:avLst/>
          </a:prstGeom>
        </p:spPr>
      </p:pic>
      <p:pic>
        <p:nvPicPr>
          <p:cNvPr id="43" name="Grafik 4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5847131" y="3147820"/>
            <a:ext cx="1429642" cy="1429642"/>
          </a:xfrm>
          <a:prstGeom prst="rect">
            <a:avLst/>
          </a:prstGeom>
        </p:spPr>
      </p:pic>
      <p:pic>
        <p:nvPicPr>
          <p:cNvPr id="48" name="Grafik 47"/>
          <p:cNvPicPr>
            <a:picLocks noChangeAspect="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6386830" y="3581794"/>
            <a:ext cx="1429642" cy="1429642"/>
          </a:xfrm>
          <a:prstGeom prst="rect">
            <a:avLst/>
          </a:prstGeom>
        </p:spPr>
      </p:pic>
    </p:spTree>
    <p:extLst>
      <p:ext uri="{BB962C8B-B14F-4D97-AF65-F5344CB8AC3E}">
        <p14:creationId xmlns:p14="http://schemas.microsoft.com/office/powerpoint/2010/main" val="36553431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el 1"/>
          <p:cNvSpPr>
            <a:spLocks noGrp="1"/>
          </p:cNvSpPr>
          <p:nvPr>
            <p:ph type="title"/>
          </p:nvPr>
        </p:nvSpPr>
        <p:spPr>
          <a:xfrm>
            <a:off x="457200" y="1185863"/>
            <a:ext cx="8229600" cy="677108"/>
          </a:xfrm>
        </p:spPr>
        <p:txBody>
          <a:bodyPr/>
          <a:lstStyle/>
          <a:p>
            <a:pPr eaLnBrk="1" hangingPunct="1"/>
            <a:r>
              <a:rPr lang="de-DE" sz="2400" dirty="0" smtClean="0">
                <a:latin typeface="Frutiger LT Com 65 Bold" pitchFamily="-106" charset="0"/>
              </a:rPr>
              <a:t>Ihr BürgerForum Stadt XYZ</a:t>
            </a:r>
            <a:r>
              <a:rPr lang="de-DE" dirty="0" smtClean="0">
                <a:latin typeface="Frutiger LT Com 65 Bold" pitchFamily="-106" charset="0"/>
              </a:rPr>
              <a:t/>
            </a:r>
            <a:br>
              <a:rPr lang="de-DE" dirty="0" smtClean="0">
                <a:latin typeface="Frutiger LT Com 65 Bold" pitchFamily="-106" charset="0"/>
              </a:rPr>
            </a:br>
            <a:r>
              <a:rPr lang="de-DE" dirty="0" smtClean="0">
                <a:latin typeface="Frutiger LT Com 65 Bold" pitchFamily="-106" charset="0"/>
              </a:rPr>
              <a:t>Mehrheitsfähige Bürgervorschläge als Kompass für Ihre Stadt</a:t>
            </a:r>
          </a:p>
        </p:txBody>
      </p:sp>
      <p:sp>
        <p:nvSpPr>
          <p:cNvPr id="7171" name="Textplatzhalter 2"/>
          <p:cNvSpPr>
            <a:spLocks noGrp="1"/>
          </p:cNvSpPr>
          <p:nvPr>
            <p:ph type="body" sz="quarter" idx="10"/>
          </p:nvPr>
        </p:nvSpPr>
        <p:spPr>
          <a:xfrm>
            <a:off x="444500" y="2160588"/>
            <a:ext cx="8242300" cy="4616648"/>
          </a:xfrm>
        </p:spPr>
        <p:txBody>
          <a:bodyPr/>
          <a:lstStyle/>
          <a:p>
            <a:pPr marL="358775" indent="-358775" eaLnBrk="1" hangingPunct="1">
              <a:spcBef>
                <a:spcPct val="0"/>
              </a:spcBef>
              <a:buFontTx/>
              <a:buBlip>
                <a:blip r:embed="rId3"/>
              </a:buBlip>
            </a:pPr>
            <a:r>
              <a:rPr lang="de-DE" dirty="0" smtClean="0">
                <a:latin typeface="Frutiger LT Com 45 Light" pitchFamily="-106" charset="0"/>
              </a:rPr>
              <a:t>XXX  Bürgerinnen und Bürger </a:t>
            </a:r>
            <a:br>
              <a:rPr lang="de-DE" dirty="0" smtClean="0">
                <a:latin typeface="Frutiger LT Com 45 Light" pitchFamily="-106" charset="0"/>
              </a:rPr>
            </a:br>
            <a:r>
              <a:rPr lang="de-DE" dirty="0" smtClean="0">
                <a:latin typeface="Frutiger LT Com 45 Light" pitchFamily="-106" charset="0"/>
              </a:rPr>
              <a:t>aus der Breite der Gesellschaft …</a:t>
            </a: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r>
              <a:rPr lang="de-DE" dirty="0" smtClean="0">
                <a:latin typeface="Frutiger LT Com 45 Light" pitchFamily="-106" charset="0"/>
              </a:rPr>
              <a:t>diskutieren Herausforderungen </a:t>
            </a:r>
            <a:br>
              <a:rPr lang="de-DE" dirty="0" smtClean="0">
                <a:latin typeface="Frutiger LT Com 45 Light" pitchFamily="-106" charset="0"/>
              </a:rPr>
            </a:br>
            <a:r>
              <a:rPr lang="de-DE" dirty="0" smtClean="0">
                <a:latin typeface="Frutiger LT Com 45 Light" pitchFamily="-106" charset="0"/>
              </a:rPr>
              <a:t>und erarbeiten Vorschläge zu </a:t>
            </a:r>
            <a:br>
              <a:rPr lang="de-DE" dirty="0" smtClean="0">
                <a:latin typeface="Frutiger LT Com 45 Light" pitchFamily="-106" charset="0"/>
              </a:rPr>
            </a:br>
            <a:r>
              <a:rPr lang="de-DE" dirty="0" smtClean="0">
                <a:latin typeface="Frutiger LT Com 45 Light" pitchFamily="-106" charset="0"/>
              </a:rPr>
              <a:t>deren Bewältigung …</a:t>
            </a: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r>
              <a:rPr lang="de-DE" dirty="0" smtClean="0">
                <a:latin typeface="Frutiger LT Com 45 Light" pitchFamily="-106" charset="0"/>
              </a:rPr>
              <a:t>im Rahmen zweier Veranstaltungen </a:t>
            </a:r>
            <a:br>
              <a:rPr lang="de-DE" dirty="0" smtClean="0">
                <a:latin typeface="Frutiger LT Com 45 Light" pitchFamily="-106" charset="0"/>
              </a:rPr>
            </a:br>
            <a:r>
              <a:rPr lang="de-DE" dirty="0" smtClean="0">
                <a:latin typeface="Frutiger LT Com 45 Light" pitchFamily="-106" charset="0"/>
              </a:rPr>
              <a:t>(Auftakt und Abschluss) und einer </a:t>
            </a:r>
            <a:br>
              <a:rPr lang="de-DE" dirty="0" smtClean="0">
                <a:latin typeface="Frutiger LT Com 45 Light" pitchFamily="-106" charset="0"/>
              </a:rPr>
            </a:br>
            <a:r>
              <a:rPr lang="de-DE" dirty="0" smtClean="0">
                <a:latin typeface="Frutiger LT Com 45 Light" pitchFamily="-106" charset="0"/>
              </a:rPr>
              <a:t>mehrwöchigen </a:t>
            </a:r>
            <a:r>
              <a:rPr lang="de-DE" dirty="0" smtClean="0">
                <a:latin typeface="Frutiger LT Com 45 Light" pitchFamily="-106" charset="0"/>
              </a:rPr>
              <a:t>Online-Phase </a:t>
            </a:r>
            <a:r>
              <a:rPr lang="de-DE" dirty="0" smtClean="0">
                <a:latin typeface="Frutiger LT Com 45 Light" pitchFamily="-106" charset="0"/>
              </a:rPr>
              <a:t>…</a:t>
            </a: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r>
              <a:rPr lang="de-DE" dirty="0" smtClean="0">
                <a:latin typeface="Frutiger LT Com 45 Light" pitchFamily="-106" charset="0"/>
              </a:rPr>
              <a:t>und erstellen am Ende gemeinsam ein </a:t>
            </a:r>
            <a:br>
              <a:rPr lang="de-DE" dirty="0" smtClean="0">
                <a:latin typeface="Frutiger LT Com 45 Light" pitchFamily="-106" charset="0"/>
              </a:rPr>
            </a:br>
            <a:r>
              <a:rPr lang="de-DE" dirty="0" smtClean="0">
                <a:latin typeface="Frutiger LT Com 45 Light" pitchFamily="-106" charset="0"/>
              </a:rPr>
              <a:t>Bürgerprogramm als Kompass für die</a:t>
            </a:r>
            <a:br>
              <a:rPr lang="de-DE" dirty="0" smtClean="0">
                <a:latin typeface="Frutiger LT Com 45 Light" pitchFamily="-106" charset="0"/>
              </a:rPr>
            </a:br>
            <a:r>
              <a:rPr lang="de-DE" dirty="0" smtClean="0">
                <a:latin typeface="Frutiger LT Com 45 Light" pitchFamily="-106" charset="0"/>
              </a:rPr>
              <a:t>Stadtpolitik.</a:t>
            </a: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endParaRPr lang="de-DE" dirty="0" smtClean="0">
              <a:latin typeface="Frutiger LT Com 45 Light" pitchFamily="-106" charset="0"/>
            </a:endParaRPr>
          </a:p>
          <a:p>
            <a:pPr marL="358775" indent="-358775" eaLnBrk="1" hangingPunct="1">
              <a:spcBef>
                <a:spcPct val="0"/>
              </a:spcBef>
              <a:buFontTx/>
              <a:buBlip>
                <a:blip r:embed="rId3"/>
              </a:buBlip>
            </a:pPr>
            <a:endParaRPr lang="de-DE" dirty="0" smtClean="0">
              <a:latin typeface="Frutiger LT Com 45 Light" pitchFamily="-106" charset="0"/>
            </a:endParaRPr>
          </a:p>
        </p:txBody>
      </p:sp>
      <p:pic>
        <p:nvPicPr>
          <p:cNvPr id="7172" name="Grafik 4" descr="Übergabe BPs klein.JPG"/>
          <p:cNvPicPr>
            <a:picLocks noChangeAspect="1"/>
          </p:cNvPicPr>
          <p:nvPr/>
        </p:nvPicPr>
        <p:blipFill>
          <a:blip r:embed="rId4"/>
          <a:srcRect/>
          <a:stretch>
            <a:fillRect/>
          </a:stretch>
        </p:blipFill>
        <p:spPr bwMode="auto">
          <a:xfrm>
            <a:off x="4227513" y="2238375"/>
            <a:ext cx="4502150" cy="290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369332"/>
          </a:xfrm>
        </p:spPr>
        <p:txBody>
          <a:bodyPr/>
          <a:lstStyle/>
          <a:p>
            <a:pPr eaLnBrk="1" hangingPunct="1"/>
            <a:r>
              <a:rPr lang="de-DE" sz="2400" b="1" dirty="0" smtClean="0">
                <a:latin typeface="Frutiger LT Com 65 Bold" pitchFamily="-106" charset="0"/>
              </a:rPr>
              <a:t>6. Schritt : Tischdebatte für Entscheidung</a:t>
            </a: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08161" y="2783635"/>
            <a:ext cx="6483928" cy="2308389"/>
          </a:xfrm>
        </p:spPr>
        <p:txBody>
          <a:bodyPr/>
          <a:lstStyle/>
          <a:p>
            <a:pPr marL="179388" indent="-179388" eaLnBrk="1" hangingPunct="1">
              <a:spcBef>
                <a:spcPct val="0"/>
              </a:spcBef>
            </a:pPr>
            <a:endParaRPr lang="de-DE" sz="2200" dirty="0" smtClean="0">
              <a:solidFill>
                <a:srgbClr val="006DB0"/>
              </a:solidFill>
              <a:latin typeface="Frutiger LT Com 65 Bold" pitchFamily="-106" charset="0"/>
            </a:endParaRPr>
          </a:p>
          <a:p>
            <a:pPr marL="357188" indent="-357188">
              <a:buFont typeface="Arial" charset="0"/>
              <a:buAutoNum type="arabicPeriod"/>
            </a:pPr>
            <a:r>
              <a:rPr lang="de-DE" sz="2200" dirty="0" smtClean="0">
                <a:solidFill>
                  <a:srgbClr val="000000"/>
                </a:solidFill>
                <a:latin typeface="Frutiger LT Com 65 Bold"/>
              </a:rPr>
              <a:t>Tischwechsel mit kurzer Vorstellung</a:t>
            </a:r>
          </a:p>
          <a:p>
            <a:pPr marL="457200" indent="-457200">
              <a:buFont typeface="Arial" charset="0"/>
              <a:buAutoNum type="arabicPeriod"/>
            </a:pPr>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Empfehlen Sie Ihren Tischnachbarn Ihre Favoriten</a:t>
            </a:r>
          </a:p>
          <a:p>
            <a:pPr marL="457200" indent="-457200">
              <a:buFont typeface="Arial" charset="0"/>
              <a:buAutoNum type="arabicPeriod"/>
            </a:pPr>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Diskussion: </a:t>
            </a:r>
            <a:r>
              <a:rPr lang="de-DE" sz="2200" b="1" dirty="0" smtClean="0">
                <a:solidFill>
                  <a:srgbClr val="000000"/>
                </a:solidFill>
                <a:latin typeface="Frutiger LT Com 65 Bold"/>
              </a:rPr>
              <a:t>Welche drei Bürgervorschläge finden Sie am wichtigsten? </a:t>
            </a:r>
          </a:p>
          <a:p>
            <a:pPr marL="457200" indent="-457200"/>
            <a:r>
              <a:rPr lang="de-DE" sz="2200" b="1" dirty="0" smtClean="0">
                <a:solidFill>
                  <a:srgbClr val="000000"/>
                </a:solidFill>
                <a:latin typeface="Frutiger LT Com 65 Bold"/>
              </a:rPr>
              <a:t>	</a:t>
            </a:r>
            <a:endParaRPr lang="de-DE" sz="2200" dirty="0" smtClean="0">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31349"/>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81513" y="1977593"/>
            <a:ext cx="500063" cy="738187"/>
          </a:xfrm>
          <a:prstGeom prst="rect">
            <a:avLst/>
          </a:prstGeom>
          <a:noFill/>
          <a:ln w="9525">
            <a:noFill/>
            <a:miter lim="800000"/>
            <a:headEnd/>
            <a:tailEnd/>
          </a:ln>
        </p:spPr>
        <p:txBody>
          <a:bodyPr wrap="none" lIns="0" tIns="0" rIns="0" bIns="0">
            <a:spAutoFit/>
          </a:bodyPr>
          <a:lstStyle/>
          <a:p>
            <a:r>
              <a:rPr lang="de-DE" sz="1600" dirty="0">
                <a:solidFill>
                  <a:schemeClr val="bg1"/>
                </a:solidFill>
                <a:latin typeface="Frutiger LT Com 65 Bold" pitchFamily="-106" charset="0"/>
              </a:rPr>
              <a:t>Was/</a:t>
            </a:r>
            <a:br>
              <a:rPr lang="de-DE" sz="1600" dirty="0">
                <a:solidFill>
                  <a:schemeClr val="bg1"/>
                </a:solidFill>
                <a:latin typeface="Frutiger LT Com 65 Bold" pitchFamily="-106" charset="0"/>
              </a:rPr>
            </a:br>
            <a:r>
              <a:rPr lang="de-DE" sz="1600" dirty="0">
                <a:solidFill>
                  <a:schemeClr val="bg1"/>
                </a:solidFill>
                <a:latin typeface="Frutiger LT Com 65 Bold" pitchFamily="-106" charset="0"/>
              </a:rPr>
              <a:t>Wer?</a:t>
            </a:r>
          </a:p>
          <a:p>
            <a:endParaRPr lang="de-DE" sz="1600" dirty="0">
              <a:solidFill>
                <a:schemeClr val="bg1"/>
              </a:solidFill>
              <a:latin typeface="Frutiger LT Com 65 Bold" pitchFamily="-106" charset="0"/>
            </a:endParaRPr>
          </a:p>
        </p:txBody>
      </p:sp>
      <p:sp>
        <p:nvSpPr>
          <p:cNvPr id="10" name="Textfeld 9"/>
          <p:cNvSpPr txBox="1"/>
          <p:nvPr/>
        </p:nvSpPr>
        <p:spPr>
          <a:xfrm>
            <a:off x="2422566" y="1800253"/>
            <a:ext cx="6721434" cy="338554"/>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200" b="0" i="0" u="none" strike="noStrike" kern="1200" cap="none" spc="0" normalizeH="0" baseline="0" noProof="0" dirty="0" smtClean="0">
                <a:ln>
                  <a:noFill/>
                </a:ln>
                <a:solidFill>
                  <a:srgbClr val="000000"/>
                </a:solidFill>
                <a:effectLst/>
                <a:uLnTx/>
                <a:uFillTx/>
                <a:latin typeface="Frutiger LT Com 65 Bold"/>
                <a:ea typeface="+mj-ea"/>
                <a:cs typeface="+mj-cs"/>
              </a:rPr>
              <a:t>Sie diskutieren Ihre finale Auswahl an Tischen.</a:t>
            </a:r>
          </a:p>
        </p:txBody>
      </p:sp>
      <p:sp>
        <p:nvSpPr>
          <p:cNvPr id="11" name="Textfeld 10"/>
          <p:cNvSpPr txBox="1"/>
          <p:nvPr/>
        </p:nvSpPr>
        <p:spPr>
          <a:xfrm>
            <a:off x="3372592" y="6175659"/>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20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369332"/>
          </a:xfrm>
        </p:spPr>
        <p:txBody>
          <a:bodyPr/>
          <a:lstStyle/>
          <a:p>
            <a:pPr eaLnBrk="1" hangingPunct="1"/>
            <a:r>
              <a:rPr lang="de-DE" sz="2400" b="1" dirty="0" smtClean="0">
                <a:latin typeface="Frutiger LT Com 65 Bold" pitchFamily="-106" charset="0"/>
              </a:rPr>
              <a:t>7. Schritt : Entscheidung </a:t>
            </a:r>
            <a:r>
              <a:rPr lang="de-DE" sz="2400" b="1" dirty="0" smtClean="0">
                <a:latin typeface="Frutiger LT Com 65 Bold" pitchFamily="-106" charset="0"/>
              </a:rPr>
              <a:t>Top-3-Bürgervorschläge</a:t>
            </a: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22566" y="2496057"/>
            <a:ext cx="6483928" cy="3334311"/>
          </a:xfrm>
        </p:spPr>
        <p:txBody>
          <a:bodyPr/>
          <a:lstStyle/>
          <a:p>
            <a:pPr marL="179388" indent="-179388" eaLnBrk="1" hangingPunct="1">
              <a:spcBef>
                <a:spcPct val="0"/>
              </a:spcBef>
            </a:pPr>
            <a:endParaRPr lang="de-DE" sz="2200" dirty="0" smtClean="0">
              <a:solidFill>
                <a:srgbClr val="006DB0"/>
              </a:solidFill>
              <a:latin typeface="Frutiger LT Com 65 Bold" pitchFamily="-106" charset="0"/>
            </a:endParaRPr>
          </a:p>
          <a:p>
            <a:pPr indent="0"/>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Jeder erhält 3 grüne Klebepunkte für die Auswahl.</a:t>
            </a:r>
          </a:p>
          <a:p>
            <a:pPr marL="357188" indent="-357188">
              <a:buFont typeface="Arial" charset="0"/>
              <a:buAutoNum type="arabicPeriod"/>
            </a:pPr>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Abstimmung: </a:t>
            </a:r>
            <a:r>
              <a:rPr lang="de-DE" sz="2200" b="1" dirty="0" smtClean="0">
                <a:solidFill>
                  <a:srgbClr val="000000"/>
                </a:solidFill>
                <a:latin typeface="Frutiger LT Com 65 Bold"/>
              </a:rPr>
              <a:t>Welche drei Bürgervorschläge sind für Sie am wichtigsten? </a:t>
            </a:r>
            <a:endParaRPr lang="de-DE" sz="2200" dirty="0" smtClean="0">
              <a:latin typeface="Frutiger LT Com 45 Light" pitchFamily="-106" charset="0"/>
            </a:endParaRPr>
          </a:p>
          <a:p>
            <a:pPr marL="457200" indent="-457200">
              <a:buFont typeface="Arial" charset="0"/>
              <a:buAutoNum type="arabicPeriod"/>
            </a:pPr>
            <a:endParaRPr lang="de-DE" sz="2200" b="1" dirty="0" smtClean="0">
              <a:solidFill>
                <a:srgbClr val="000000"/>
              </a:solidFill>
              <a:latin typeface="Frutiger LT Com 45 Light" pitchFamily="-106" charset="0"/>
            </a:endParaRPr>
          </a:p>
          <a:p>
            <a:pPr marL="357188" indent="-357188">
              <a:buFont typeface="Arial" charset="0"/>
              <a:buAutoNum type="arabicPeriod"/>
            </a:pPr>
            <a:r>
              <a:rPr lang="de-DE" sz="2200" dirty="0" smtClean="0">
                <a:solidFill>
                  <a:srgbClr val="000000"/>
                </a:solidFill>
                <a:latin typeface="Frutiger LT Com 45 Light" pitchFamily="-106" charset="0"/>
              </a:rPr>
              <a:t>Tischgastgeber + Moderationsassistenten zählen aus.</a:t>
            </a:r>
          </a:p>
          <a:p>
            <a:pPr marL="457200" indent="-457200">
              <a:buFont typeface="Arial" charset="0"/>
              <a:buAutoNum type="arabicPeriod"/>
            </a:pPr>
            <a:endParaRPr lang="de-DE" sz="2200" dirty="0" smtClean="0">
              <a:solidFill>
                <a:srgbClr val="000000"/>
              </a:solidFill>
              <a:latin typeface="Frutiger LT Com 45 Light" pitchFamily="-106" charset="0"/>
            </a:endParaRPr>
          </a:p>
          <a:p>
            <a:pPr marL="357188" indent="-357188">
              <a:buFont typeface="Arial" charset="0"/>
              <a:buAutoNum type="arabicPeriod"/>
            </a:pPr>
            <a:r>
              <a:rPr lang="de-DE" sz="2200" dirty="0" smtClean="0">
                <a:solidFill>
                  <a:srgbClr val="000000"/>
                </a:solidFill>
                <a:latin typeface="Frutiger LT Com 45 Light" pitchFamily="-106" charset="0"/>
              </a:rPr>
              <a:t>Bei Patt: Erneute Abstimmung mit </a:t>
            </a:r>
            <a:r>
              <a:rPr lang="de-DE" sz="2200" dirty="0" smtClean="0">
                <a:solidFill>
                  <a:srgbClr val="000000"/>
                </a:solidFill>
                <a:latin typeface="Frutiger LT Com 45 Light" pitchFamily="-106" charset="0"/>
              </a:rPr>
              <a:t>1 roten </a:t>
            </a:r>
            <a:r>
              <a:rPr lang="de-DE" sz="2200" dirty="0" smtClean="0">
                <a:solidFill>
                  <a:srgbClr val="000000"/>
                </a:solidFill>
                <a:latin typeface="Frutiger LT Com 45 Light" pitchFamily="-106" charset="0"/>
              </a:rPr>
              <a:t>Klebepunkt.</a:t>
            </a: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57853"/>
            <a:ext cx="719137" cy="368300"/>
          </a:xfrm>
          <a:prstGeom prst="rect">
            <a:avLst/>
          </a:prstGeom>
          <a:noFill/>
          <a:ln w="9525">
            <a:noFill/>
            <a:miter lim="800000"/>
            <a:headEnd/>
            <a:tailEnd/>
          </a:ln>
        </p:spPr>
        <p:txBody>
          <a:bodyPr wrap="none" lIns="0" tIns="0" rIns="0" bIns="0">
            <a:spAutoFit/>
          </a:bodyPr>
          <a:lstStyle/>
          <a:p>
            <a:pPr algn="ctr"/>
            <a:r>
              <a:rPr lang="de-DE" sz="240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65126" y="1961966"/>
            <a:ext cx="532838" cy="769441"/>
          </a:xfrm>
          <a:prstGeom prst="rect">
            <a:avLst/>
          </a:prstGeom>
          <a:noFill/>
          <a:ln w="9525">
            <a:noFill/>
            <a:miter lim="800000"/>
            <a:headEnd/>
            <a:tailEnd/>
          </a:ln>
        </p:spPr>
        <p:txBody>
          <a:bodyPr wrap="none" lIns="0" tIns="0" rIns="0" bIns="0">
            <a:spAutoFit/>
          </a:bodyPr>
          <a:lstStyle/>
          <a:p>
            <a:r>
              <a:rPr lang="de-DE" sz="1600" dirty="0">
                <a:solidFill>
                  <a:schemeClr val="bg1"/>
                </a:solidFill>
                <a:latin typeface="Frutiger LT Com 65 Bold" pitchFamily="-106" charset="0"/>
              </a:rPr>
              <a:t>Was/</a:t>
            </a:r>
            <a:br>
              <a:rPr lang="de-DE" sz="1600" dirty="0">
                <a:solidFill>
                  <a:schemeClr val="bg1"/>
                </a:solidFill>
                <a:latin typeface="Frutiger LT Com 65 Bold" pitchFamily="-106" charset="0"/>
              </a:rPr>
            </a:br>
            <a:r>
              <a:rPr lang="de-DE" dirty="0">
                <a:solidFill>
                  <a:schemeClr val="bg1"/>
                </a:solidFill>
                <a:latin typeface="Frutiger LT Com 65 Bold" pitchFamily="-106" charset="0"/>
              </a:rPr>
              <a:t>Wer</a:t>
            </a:r>
            <a:r>
              <a:rPr lang="de-DE" sz="1600" dirty="0">
                <a:solidFill>
                  <a:schemeClr val="bg1"/>
                </a:solidFill>
                <a:latin typeface="Frutiger LT Com 65 Bold" pitchFamily="-106" charset="0"/>
              </a:rPr>
              <a:t>?</a:t>
            </a:r>
          </a:p>
          <a:p>
            <a:endParaRPr lang="de-DE" sz="1600" dirty="0">
              <a:solidFill>
                <a:schemeClr val="bg1"/>
              </a:solidFill>
              <a:latin typeface="Frutiger LT Com 65 Bold" pitchFamily="-106" charset="0"/>
            </a:endParaRPr>
          </a:p>
        </p:txBody>
      </p:sp>
      <p:sp>
        <p:nvSpPr>
          <p:cNvPr id="10" name="Textfeld 9"/>
          <p:cNvSpPr txBox="1"/>
          <p:nvPr/>
        </p:nvSpPr>
        <p:spPr>
          <a:xfrm>
            <a:off x="2422566" y="1800253"/>
            <a:ext cx="6721434" cy="338554"/>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200" b="0" i="0" u="none" strike="noStrike" kern="1200" cap="none" spc="0" normalizeH="0" baseline="0" noProof="0" dirty="0" smtClean="0">
                <a:ln>
                  <a:noFill/>
                </a:ln>
                <a:solidFill>
                  <a:srgbClr val="000000"/>
                </a:solidFill>
                <a:effectLst/>
                <a:uLnTx/>
                <a:uFillTx/>
                <a:latin typeface="Frutiger LT Com 65 Bold"/>
                <a:ea typeface="+mj-ea"/>
                <a:cs typeface="+mj-cs"/>
              </a:rPr>
              <a:t>Sie stimmen über die Bürgervorschläge</a:t>
            </a:r>
            <a:r>
              <a:rPr kumimoji="0" lang="de-DE" sz="2200" b="0" i="0" u="none" strike="noStrike" kern="1200" cap="none" spc="0" normalizeH="0" noProof="0" dirty="0" smtClean="0">
                <a:ln>
                  <a:noFill/>
                </a:ln>
                <a:solidFill>
                  <a:srgbClr val="000000"/>
                </a:solidFill>
                <a:effectLst/>
                <a:uLnTx/>
                <a:uFillTx/>
                <a:latin typeface="Frutiger LT Com 65 Bold"/>
                <a:ea typeface="+mj-ea"/>
                <a:cs typeface="+mj-cs"/>
              </a:rPr>
              <a:t> ab.</a:t>
            </a:r>
            <a:endParaRPr kumimoji="0" lang="de-DE" sz="2200" b="0" i="0" u="none" strike="noStrike" kern="1200" cap="none" spc="0" normalizeH="0" baseline="0" noProof="0" dirty="0" smtClean="0">
              <a:ln>
                <a:noFill/>
              </a:ln>
              <a:solidFill>
                <a:srgbClr val="000000"/>
              </a:solidFill>
              <a:effectLst/>
              <a:uLnTx/>
              <a:uFillTx/>
              <a:latin typeface="Frutiger LT Com 65 Bold"/>
              <a:ea typeface="+mj-ea"/>
              <a:cs typeface="+mj-cs"/>
            </a:endParaRPr>
          </a:p>
        </p:txBody>
      </p:sp>
      <p:sp>
        <p:nvSpPr>
          <p:cNvPr id="11" name="Textfeld 10"/>
          <p:cNvSpPr txBox="1"/>
          <p:nvPr/>
        </p:nvSpPr>
        <p:spPr>
          <a:xfrm>
            <a:off x="3372592" y="6175659"/>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rPr>
              <a:t>Sie haben dafür </a:t>
            </a:r>
            <a:r>
              <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rPr>
              <a:t>15 Minuten</a:t>
            </a:r>
            <a:r>
              <a:rPr kumimoji="0" lang="de-DE" sz="2000" b="0" i="0" u="none" strike="noStrike" kern="1200" cap="none" spc="0" normalizeH="0" noProof="0" dirty="0" smtClean="0">
                <a:ln>
                  <a:noFill/>
                </a:ln>
                <a:solidFill>
                  <a:srgbClr val="C00000"/>
                </a:solidFill>
                <a:effectLst/>
                <a:uLnTx/>
                <a:uFillTx/>
                <a:latin typeface="Frutiger LT Com 65 Bold"/>
                <a:ea typeface="+mj-ea"/>
                <a:cs typeface="+mj-cs"/>
              </a:rPr>
              <a:t> </a:t>
            </a:r>
            <a:r>
              <a:rPr kumimoji="0" lang="de-DE" sz="2000" b="0" i="0" u="none" strike="noStrike" kern="1200" cap="none" spc="0" normalizeH="0" noProof="0" dirty="0" smtClean="0">
                <a:ln>
                  <a:noFill/>
                </a:ln>
                <a:solidFill>
                  <a:srgbClr val="C00000"/>
                </a:solidFill>
                <a:effectLst/>
                <a:uLnTx/>
                <a:uFillTx/>
                <a:latin typeface="Frutiger LT Com 65 Bold"/>
                <a:ea typeface="+mj-ea"/>
                <a:cs typeface="+mj-cs"/>
              </a:rPr>
              <a:t>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457200" y="1185863"/>
            <a:ext cx="8229600" cy="369332"/>
          </a:xfrm>
        </p:spPr>
        <p:txBody>
          <a:bodyPr/>
          <a:lstStyle/>
          <a:p>
            <a:pPr eaLnBrk="1" hangingPunct="1"/>
            <a:r>
              <a:rPr lang="de-DE" sz="2400" b="1" dirty="0" smtClean="0">
                <a:latin typeface="Frutiger LT Com 65 Bold" pitchFamily="-106" charset="0"/>
              </a:rPr>
              <a:t>Extra: Auswahl der Bürgerredakteure</a:t>
            </a:r>
            <a:endParaRPr lang="de-DE" sz="1600" dirty="0" smtClean="0">
              <a:latin typeface="Frutiger LT Com 65 Bold" pitchFamily="-106" charset="0"/>
            </a:endParaRPr>
          </a:p>
        </p:txBody>
      </p:sp>
      <p:sp>
        <p:nvSpPr>
          <p:cNvPr id="14339" name="Textplatzhalter 8"/>
          <p:cNvSpPr>
            <a:spLocks noGrp="1"/>
          </p:cNvSpPr>
          <p:nvPr>
            <p:ph type="body" sz="quarter" idx="10"/>
          </p:nvPr>
        </p:nvSpPr>
        <p:spPr>
          <a:xfrm>
            <a:off x="2422566" y="2833950"/>
            <a:ext cx="6483928" cy="2564869"/>
          </a:xfrm>
        </p:spPr>
        <p:txBody>
          <a:bodyPr/>
          <a:lstStyle/>
          <a:p>
            <a:pPr marL="179388" indent="-179388" eaLnBrk="1" hangingPunct="1">
              <a:spcBef>
                <a:spcPct val="0"/>
              </a:spcBef>
            </a:pPr>
            <a:endParaRPr lang="de-DE" sz="2200" dirty="0" smtClean="0">
              <a:solidFill>
                <a:srgbClr val="006DB0"/>
              </a:solidFill>
              <a:latin typeface="Frutiger LT Com 65 Bold" pitchFamily="-106" charset="0"/>
            </a:endParaRPr>
          </a:p>
          <a:p>
            <a:pPr marL="357188" indent="-357188">
              <a:buFont typeface="Arial" charset="0"/>
              <a:buAutoNum type="arabicPeriod"/>
            </a:pPr>
            <a:r>
              <a:rPr lang="de-DE" sz="2200" dirty="0" smtClean="0">
                <a:solidFill>
                  <a:srgbClr val="000000"/>
                </a:solidFill>
                <a:latin typeface="Frutiger LT Com 65 Bold"/>
              </a:rPr>
              <a:t>Tischvertreter bleiben vor Ihren Bürgervorschlägen.</a:t>
            </a:r>
          </a:p>
          <a:p>
            <a:pPr marL="457200" indent="-457200">
              <a:buFont typeface="Arial" charset="0"/>
              <a:buAutoNum type="arabicPeriod"/>
            </a:pPr>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Kurze Vorstellung der Kandidaten</a:t>
            </a:r>
          </a:p>
          <a:p>
            <a:pPr marL="457200" indent="-457200">
              <a:buFont typeface="Arial" charset="0"/>
              <a:buAutoNum type="arabicPeriod"/>
            </a:pPr>
            <a:endParaRPr lang="de-DE" sz="2200" dirty="0" smtClean="0">
              <a:solidFill>
                <a:srgbClr val="000000"/>
              </a:solidFill>
              <a:latin typeface="Frutiger LT Com 65 Bold"/>
            </a:endParaRPr>
          </a:p>
          <a:p>
            <a:pPr marL="357188" indent="-357188">
              <a:buFont typeface="Arial" charset="0"/>
              <a:buAutoNum type="arabicPeriod"/>
            </a:pPr>
            <a:r>
              <a:rPr lang="de-DE" sz="2200" dirty="0" smtClean="0">
                <a:solidFill>
                  <a:srgbClr val="000000"/>
                </a:solidFill>
                <a:latin typeface="Frutiger LT Com 65 Bold"/>
              </a:rPr>
              <a:t>Auswahl der Bürgerredakteure</a:t>
            </a:r>
            <a:endParaRPr lang="de-DE" sz="2200" dirty="0" smtClean="0">
              <a:latin typeface="Frutiger LT Com 45 Light" pitchFamily="-106" charset="0"/>
            </a:endParaRPr>
          </a:p>
          <a:p>
            <a:pPr marL="457200" indent="-457200">
              <a:buFont typeface="Arial" charset="0"/>
              <a:buAutoNum type="arabicPeriod"/>
            </a:pPr>
            <a:endParaRPr lang="de-DE" sz="2200" b="1" dirty="0" smtClean="0">
              <a:solidFill>
                <a:srgbClr val="000000"/>
              </a:solidFill>
              <a:latin typeface="Frutiger LT Com 45 Light" pitchFamily="-106" charset="0"/>
            </a:endParaRPr>
          </a:p>
          <a:p>
            <a:pPr marL="357188" indent="-357188">
              <a:buFont typeface="Arial" charset="0"/>
              <a:buAutoNum type="arabicPeriod"/>
            </a:pPr>
            <a:r>
              <a:rPr lang="de-DE" sz="2200" dirty="0" smtClean="0">
                <a:solidFill>
                  <a:srgbClr val="000000"/>
                </a:solidFill>
                <a:latin typeface="Frutiger LT Com 45 Light" pitchFamily="-106" charset="0"/>
              </a:rPr>
              <a:t>Präsentation aller </a:t>
            </a:r>
            <a:r>
              <a:rPr lang="de-DE" sz="2200" dirty="0" smtClean="0">
                <a:solidFill>
                  <a:srgbClr val="000000"/>
                </a:solidFill>
                <a:latin typeface="Frutiger LT Com 45 Light" pitchFamily="-106" charset="0"/>
              </a:rPr>
              <a:t>Top-3-Bürgervorschläge</a:t>
            </a:r>
            <a:endParaRPr lang="de-DE" sz="2200" dirty="0" smtClean="0">
              <a:solidFill>
                <a:srgbClr val="000000"/>
              </a:solidFill>
              <a:latin typeface="Frutiger LT Com 45 Light" pitchFamily="-106" charset="0"/>
            </a:endParaRPr>
          </a:p>
          <a:p>
            <a:pPr marL="457200" indent="-457200"/>
            <a:endParaRPr lang="de-DE" sz="2200" dirty="0" smtClean="0">
              <a:solidFill>
                <a:srgbClr val="000000"/>
              </a:solidFill>
              <a:latin typeface="Frutiger LT Com 45 Light" pitchFamily="-106" charset="0"/>
            </a:endParaRPr>
          </a:p>
        </p:txBody>
      </p:sp>
      <p:pic>
        <p:nvPicPr>
          <p:cNvPr id="14342" name="Bild 12" descr="Sprechblase02.png"/>
          <p:cNvPicPr>
            <a:picLocks noChangeAspect="1"/>
          </p:cNvPicPr>
          <p:nvPr/>
        </p:nvPicPr>
        <p:blipFill>
          <a:blip r:embed="rId3"/>
          <a:srcRect/>
          <a:stretch>
            <a:fillRect/>
          </a:stretch>
        </p:blipFill>
        <p:spPr bwMode="auto">
          <a:xfrm>
            <a:off x="488950" y="2940412"/>
            <a:ext cx="1528763" cy="1619250"/>
          </a:xfrm>
          <a:prstGeom prst="rect">
            <a:avLst/>
          </a:prstGeom>
          <a:noFill/>
          <a:ln w="9525">
            <a:noFill/>
            <a:miter lim="800000"/>
            <a:headEnd/>
            <a:tailEnd/>
          </a:ln>
        </p:spPr>
      </p:pic>
      <p:sp>
        <p:nvSpPr>
          <p:cNvPr id="14343" name="Textfeld 13"/>
          <p:cNvSpPr txBox="1">
            <a:spLocks noChangeArrowheads="1"/>
          </p:cNvSpPr>
          <p:nvPr/>
        </p:nvSpPr>
        <p:spPr bwMode="auto">
          <a:xfrm rot="156637">
            <a:off x="887413" y="3431349"/>
            <a:ext cx="719137" cy="368300"/>
          </a:xfrm>
          <a:prstGeom prst="rect">
            <a:avLst/>
          </a:prstGeom>
          <a:noFill/>
          <a:ln w="9525">
            <a:noFill/>
            <a:miter lim="800000"/>
            <a:headEnd/>
            <a:tailEnd/>
          </a:ln>
        </p:spPr>
        <p:txBody>
          <a:bodyPr wrap="none" lIns="0" tIns="0" rIns="0" bIns="0">
            <a:spAutoFit/>
          </a:bodyPr>
          <a:lstStyle/>
          <a:p>
            <a:pPr algn="ctr"/>
            <a:r>
              <a:rPr lang="de-DE" sz="2400">
                <a:solidFill>
                  <a:schemeClr val="bg1"/>
                </a:solidFill>
                <a:latin typeface="Frutiger LT Com 65 Bold" pitchFamily="-106" charset="0"/>
              </a:rPr>
              <a:t>Wie?</a:t>
            </a:r>
          </a:p>
        </p:txBody>
      </p:sp>
      <p:pic>
        <p:nvPicPr>
          <p:cNvPr id="14344" name="Bild 14" descr="Sprechblase01.png"/>
          <p:cNvPicPr>
            <a:picLocks noChangeAspect="1"/>
          </p:cNvPicPr>
          <p:nvPr/>
        </p:nvPicPr>
        <p:blipFill>
          <a:blip r:embed="rId4"/>
          <a:srcRect/>
          <a:stretch>
            <a:fillRect/>
          </a:stretch>
        </p:blipFill>
        <p:spPr bwMode="auto">
          <a:xfrm>
            <a:off x="1036715" y="1752962"/>
            <a:ext cx="1155700" cy="1187450"/>
          </a:xfrm>
          <a:prstGeom prst="rect">
            <a:avLst/>
          </a:prstGeom>
          <a:noFill/>
          <a:ln w="9525">
            <a:noFill/>
            <a:miter lim="800000"/>
            <a:headEnd/>
            <a:tailEnd/>
          </a:ln>
        </p:spPr>
      </p:pic>
      <p:sp>
        <p:nvSpPr>
          <p:cNvPr id="14345" name="Textfeld 15"/>
          <p:cNvSpPr txBox="1">
            <a:spLocks noChangeArrowheads="1"/>
          </p:cNvSpPr>
          <p:nvPr/>
        </p:nvSpPr>
        <p:spPr bwMode="auto">
          <a:xfrm rot="-349183">
            <a:off x="1476154" y="1961966"/>
            <a:ext cx="510781" cy="769441"/>
          </a:xfrm>
          <a:prstGeom prst="rect">
            <a:avLst/>
          </a:prstGeom>
          <a:noFill/>
          <a:ln w="9525">
            <a:noFill/>
            <a:miter lim="800000"/>
            <a:headEnd/>
            <a:tailEnd/>
          </a:ln>
        </p:spPr>
        <p:txBody>
          <a:bodyPr wrap="none" lIns="0" tIns="0" rIns="0" bIns="0">
            <a:spAutoFit/>
          </a:bodyPr>
          <a:lstStyle/>
          <a:p>
            <a:r>
              <a:rPr lang="de-DE" dirty="0">
                <a:solidFill>
                  <a:schemeClr val="bg1"/>
                </a:solidFill>
                <a:latin typeface="Frutiger LT Com 65 Bold" pitchFamily="-106" charset="0"/>
              </a:rPr>
              <a:t>Was</a:t>
            </a:r>
            <a:r>
              <a:rPr lang="de-DE" sz="1600" dirty="0">
                <a:solidFill>
                  <a:schemeClr val="bg1"/>
                </a:solidFill>
                <a:latin typeface="Frutiger LT Com 65 Bold" pitchFamily="-106" charset="0"/>
              </a:rPr>
              <a:t>/</a:t>
            </a:r>
            <a:br>
              <a:rPr lang="de-DE" sz="1600" dirty="0">
                <a:solidFill>
                  <a:schemeClr val="bg1"/>
                </a:solidFill>
                <a:latin typeface="Frutiger LT Com 65 Bold" pitchFamily="-106" charset="0"/>
              </a:rPr>
            </a:br>
            <a:r>
              <a:rPr lang="de-DE" sz="1600" dirty="0">
                <a:solidFill>
                  <a:schemeClr val="bg1"/>
                </a:solidFill>
                <a:latin typeface="Frutiger LT Com 65 Bold" pitchFamily="-106" charset="0"/>
              </a:rPr>
              <a:t>Wer?</a:t>
            </a:r>
          </a:p>
          <a:p>
            <a:endParaRPr lang="de-DE" sz="1600" dirty="0">
              <a:solidFill>
                <a:schemeClr val="bg1"/>
              </a:solidFill>
              <a:latin typeface="Frutiger LT Com 65 Bold" pitchFamily="-106" charset="0"/>
            </a:endParaRPr>
          </a:p>
        </p:txBody>
      </p:sp>
      <p:sp>
        <p:nvSpPr>
          <p:cNvPr id="10" name="Textfeld 9"/>
          <p:cNvSpPr txBox="1"/>
          <p:nvPr/>
        </p:nvSpPr>
        <p:spPr>
          <a:xfrm>
            <a:off x="2422566" y="1800253"/>
            <a:ext cx="6721434" cy="338554"/>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Sie </a:t>
            </a:r>
            <a:r>
              <a:rPr kumimoji="0" lang="de-DE" sz="2200" b="0" i="0" u="none" strike="noStrike" kern="1200" cap="none" spc="0" normalizeH="0" baseline="0" noProof="0" dirty="0" smtClean="0">
                <a:ln>
                  <a:noFill/>
                </a:ln>
                <a:solidFill>
                  <a:srgbClr val="000000"/>
                </a:solidFill>
                <a:effectLst/>
                <a:uLnTx/>
                <a:uFillTx/>
                <a:latin typeface="Frutiger LT Com 65 Bold"/>
                <a:ea typeface="+mj-ea"/>
                <a:cs typeface="+mj-cs"/>
              </a:rPr>
              <a:t>wählen</a:t>
            </a:r>
            <a:r>
              <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rPr>
              <a:t> Ihre Bürgerredakteure aus</a:t>
            </a:r>
            <a:r>
              <a:rPr kumimoji="0" lang="de-DE" sz="2000" b="0" i="0" u="none" strike="noStrike" kern="1200" cap="none" spc="0" normalizeH="0" noProof="0" dirty="0" smtClean="0">
                <a:ln>
                  <a:noFill/>
                </a:ln>
                <a:solidFill>
                  <a:srgbClr val="000000"/>
                </a:solidFill>
                <a:effectLst/>
                <a:uLnTx/>
                <a:uFillTx/>
                <a:latin typeface="Frutiger LT Com 65 Bold"/>
                <a:ea typeface="+mj-ea"/>
                <a:cs typeface="+mj-cs"/>
              </a:rPr>
              <a:t>.</a:t>
            </a:r>
            <a:endParaRPr kumimoji="0" lang="de-DE" sz="2000" b="0" i="0" u="none" strike="noStrike" kern="1200" cap="none" spc="0" normalizeH="0" baseline="0" noProof="0" dirty="0" smtClean="0">
              <a:ln>
                <a:noFill/>
              </a:ln>
              <a:solidFill>
                <a:srgbClr val="000000"/>
              </a:solidFill>
              <a:effectLst/>
              <a:uLnTx/>
              <a:uFillTx/>
              <a:latin typeface="Frutiger LT Com 65 Bold"/>
              <a:ea typeface="+mj-ea"/>
              <a:cs typeface="+mj-cs"/>
            </a:endParaRPr>
          </a:p>
        </p:txBody>
      </p:sp>
      <p:sp>
        <p:nvSpPr>
          <p:cNvPr id="11" name="Textfeld 10"/>
          <p:cNvSpPr txBox="1"/>
          <p:nvPr/>
        </p:nvSpPr>
        <p:spPr>
          <a:xfrm>
            <a:off x="3372592" y="6175659"/>
            <a:ext cx="3823855" cy="307777"/>
          </a:xfrm>
          <a:prstGeom prst="rect">
            <a:avLst/>
          </a:prstGeom>
        </p:spPr>
        <p:txBody>
          <a:bodyPr vert="horz" wrap="square" lIns="0" tIns="0" rIns="0" bIns="0"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de-DE" sz="2000" b="0" i="0" u="none" strike="noStrike" kern="1200" cap="none" spc="0" normalizeH="0" baseline="0" noProof="0" smtClean="0">
                <a:ln>
                  <a:noFill/>
                </a:ln>
                <a:solidFill>
                  <a:srgbClr val="C00000"/>
                </a:solidFill>
                <a:effectLst/>
                <a:uLnTx/>
                <a:uFillTx/>
                <a:latin typeface="Frutiger LT Com 65 Bold"/>
                <a:ea typeface="+mj-ea"/>
                <a:cs typeface="+mj-cs"/>
              </a:rPr>
              <a:t>Sie haben dafür 25 Minuten</a:t>
            </a:r>
            <a:r>
              <a:rPr kumimoji="0" lang="de-DE" sz="2000" b="0" i="0" u="none" strike="noStrike" kern="1200" cap="none" spc="0" normalizeH="0" noProof="0" smtClean="0">
                <a:ln>
                  <a:noFill/>
                </a:ln>
                <a:solidFill>
                  <a:srgbClr val="C00000"/>
                </a:solidFill>
                <a:effectLst/>
                <a:uLnTx/>
                <a:uFillTx/>
                <a:latin typeface="Frutiger LT Com 65 Bold"/>
                <a:ea typeface="+mj-ea"/>
                <a:cs typeface="+mj-cs"/>
              </a:rPr>
              <a:t> Zeit</a:t>
            </a:r>
            <a:endParaRPr kumimoji="0" lang="de-DE" sz="2000" b="0" i="0" u="none" strike="noStrike" kern="1200" cap="none" spc="0" normalizeH="0" baseline="0" noProof="0" dirty="0" smtClean="0">
              <a:ln>
                <a:noFill/>
              </a:ln>
              <a:solidFill>
                <a:srgbClr val="C00000"/>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6688138" y="960438"/>
            <a:ext cx="2455862" cy="4824412"/>
          </a:xfrm>
          <a:prstGeom prst="rect">
            <a:avLst/>
          </a:prstGeom>
          <a:solidFill>
            <a:srgbClr val="0043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22531" name="Bild 3" descr="Logo_BürgerForum.png"/>
          <p:cNvPicPr>
            <a:picLocks noChangeAspect="1"/>
          </p:cNvPicPr>
          <p:nvPr/>
        </p:nvPicPr>
        <p:blipFill>
          <a:blip r:embed="rId3"/>
          <a:srcRect/>
          <a:stretch>
            <a:fillRect/>
          </a:stretch>
        </p:blipFill>
        <p:spPr bwMode="auto">
          <a:xfrm>
            <a:off x="7291388" y="5978525"/>
            <a:ext cx="1331912" cy="590550"/>
          </a:xfrm>
          <a:prstGeom prst="rect">
            <a:avLst/>
          </a:prstGeom>
          <a:noFill/>
          <a:ln w="9525">
            <a:noFill/>
            <a:miter lim="800000"/>
            <a:headEnd/>
            <a:tailEnd/>
          </a:ln>
        </p:spPr>
      </p:pic>
      <p:pic>
        <p:nvPicPr>
          <p:cNvPr id="22532" name="Picture 2" descr="P:\Laufende Projekte\64122\Fotos\BF Auswahl PPP Koreane_für dh\Bilder BF\Bürger\Bürgerf_0079__MG_7163.jpg"/>
          <p:cNvPicPr>
            <a:picLocks noChangeAspect="1" noChangeArrowheads="1"/>
          </p:cNvPicPr>
          <p:nvPr/>
        </p:nvPicPr>
        <p:blipFill>
          <a:blip r:embed="rId4"/>
          <a:srcRect/>
          <a:stretch>
            <a:fillRect/>
          </a:stretch>
        </p:blipFill>
        <p:spPr bwMode="auto">
          <a:xfrm>
            <a:off x="0" y="954088"/>
            <a:ext cx="7251700" cy="4833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p:cNvSpPr>
          <p:nvPr>
            <p:ph type="title"/>
          </p:nvPr>
        </p:nvSpPr>
        <p:spPr>
          <a:xfrm>
            <a:off x="457200" y="1185863"/>
            <a:ext cx="8229600" cy="677108"/>
          </a:xfrm>
        </p:spPr>
        <p:txBody>
          <a:bodyPr/>
          <a:lstStyle/>
          <a:p>
            <a:pPr eaLnBrk="1" hangingPunct="1"/>
            <a:r>
              <a:rPr lang="de-DE" sz="2200" dirty="0" smtClean="0">
                <a:latin typeface="Frutiger LT Com 65 Bold" pitchFamily="-106" charset="0"/>
              </a:rPr>
              <a:t>Online-Werkstatt</a:t>
            </a:r>
            <a:r>
              <a:rPr lang="de-DE" sz="2200" dirty="0" smtClean="0">
                <a:latin typeface="Frutiger LT Com 65 Bold" pitchFamily="-106" charset="0"/>
              </a:rPr>
              <a:t/>
            </a:r>
            <a:br>
              <a:rPr lang="de-DE" sz="2200" dirty="0" smtClean="0">
                <a:latin typeface="Frutiger LT Com 65 Bold" pitchFamily="-106" charset="0"/>
              </a:rPr>
            </a:br>
            <a:r>
              <a:rPr lang="de-DE" sz="2200" dirty="0" smtClean="0">
                <a:latin typeface="Frutiger LT Com 65 Bold" pitchFamily="-106" charset="0"/>
              </a:rPr>
              <a:t>Bürgervorschlag aus der Auftaktwerkstatt geht online</a:t>
            </a:r>
          </a:p>
        </p:txBody>
      </p:sp>
      <p:pic>
        <p:nvPicPr>
          <p:cNvPr id="18435" name="Bild 19" descr="Sprechblase04.png"/>
          <p:cNvPicPr>
            <a:picLocks noChangeAspect="1"/>
          </p:cNvPicPr>
          <p:nvPr/>
        </p:nvPicPr>
        <p:blipFill>
          <a:blip r:embed="rId3"/>
          <a:srcRect/>
          <a:stretch>
            <a:fillRect/>
          </a:stretch>
        </p:blipFill>
        <p:spPr bwMode="auto">
          <a:xfrm>
            <a:off x="563563" y="2160588"/>
            <a:ext cx="1474787" cy="3332162"/>
          </a:xfrm>
          <a:prstGeom prst="rect">
            <a:avLst/>
          </a:prstGeom>
          <a:noFill/>
          <a:ln w="9525">
            <a:noFill/>
            <a:miter lim="800000"/>
            <a:headEnd/>
            <a:tailEnd/>
          </a:ln>
        </p:spPr>
      </p:pic>
      <p:sp>
        <p:nvSpPr>
          <p:cNvPr id="18436" name="Textfeld 20"/>
          <p:cNvSpPr txBox="1">
            <a:spLocks noChangeArrowheads="1"/>
          </p:cNvSpPr>
          <p:nvPr/>
        </p:nvSpPr>
        <p:spPr bwMode="auto">
          <a:xfrm rot="180000">
            <a:off x="1155700" y="2300288"/>
            <a:ext cx="768350" cy="492125"/>
          </a:xfrm>
          <a:prstGeom prst="rect">
            <a:avLst/>
          </a:prstGeom>
          <a:noFill/>
          <a:ln w="9525">
            <a:noFill/>
            <a:miter lim="800000"/>
            <a:headEnd/>
            <a:tailEnd/>
          </a:ln>
        </p:spPr>
        <p:txBody>
          <a:bodyPr lIns="0" tIns="0" rIns="0" bIns="0">
            <a:spAutoFit/>
          </a:bodyPr>
          <a:lstStyle/>
          <a:p>
            <a:pPr algn="ctr"/>
            <a:r>
              <a:rPr lang="de-DE" sz="1600" dirty="0">
                <a:solidFill>
                  <a:schemeClr val="bg1"/>
                </a:solidFill>
                <a:latin typeface="Frutiger LT Com 65 Bold" pitchFamily="-106" charset="0"/>
              </a:rPr>
              <a:t>1.</a:t>
            </a:r>
          </a:p>
          <a:p>
            <a:pPr algn="ctr"/>
            <a:r>
              <a:rPr lang="de-DE" sz="1600" dirty="0">
                <a:solidFill>
                  <a:schemeClr val="bg1"/>
                </a:solidFill>
                <a:latin typeface="Frutiger LT Com 65 Bold" pitchFamily="-106" charset="0"/>
              </a:rPr>
              <a:t>Schritt </a:t>
            </a:r>
          </a:p>
        </p:txBody>
      </p:sp>
      <p:pic>
        <p:nvPicPr>
          <p:cNvPr id="18437" name="Bild 11" descr="browserFenster.jpg"/>
          <p:cNvPicPr>
            <a:picLocks noChangeAspect="1"/>
          </p:cNvPicPr>
          <p:nvPr/>
        </p:nvPicPr>
        <p:blipFill>
          <a:blip r:embed="rId4"/>
          <a:srcRect/>
          <a:stretch>
            <a:fillRect/>
          </a:stretch>
        </p:blipFill>
        <p:spPr bwMode="auto">
          <a:xfrm>
            <a:off x="3019425" y="2027238"/>
            <a:ext cx="5400675" cy="3603625"/>
          </a:xfrm>
          <a:prstGeom prst="rect">
            <a:avLst/>
          </a:prstGeom>
          <a:noFill/>
          <a:ln w="9525">
            <a:noFill/>
            <a:miter lim="800000"/>
            <a:headEnd/>
            <a:tailEnd/>
          </a:ln>
        </p:spPr>
      </p:pic>
      <p:sp>
        <p:nvSpPr>
          <p:cNvPr id="18438" name="Textplatzhalter 2"/>
          <p:cNvSpPr>
            <a:spLocks noGrp="1"/>
          </p:cNvSpPr>
          <p:nvPr>
            <p:ph type="body" sz="quarter" idx="10"/>
          </p:nvPr>
        </p:nvSpPr>
        <p:spPr>
          <a:xfrm>
            <a:off x="3103563" y="2789149"/>
            <a:ext cx="5203825" cy="333554"/>
          </a:xfrm>
          <a:solidFill>
            <a:schemeClr val="bg1"/>
          </a:solidFill>
          <a:ln>
            <a:solidFill>
              <a:srgbClr val="004380"/>
            </a:solidFill>
          </a:ln>
        </p:spPr>
        <p:txBody>
          <a:bodyPr lIns="144000" rIns="36000" bIns="93600" anchor="ctr"/>
          <a:lstStyle/>
          <a:p>
            <a:pPr eaLnBrk="1" hangingPunct="1">
              <a:spcBef>
                <a:spcPct val="0"/>
              </a:spcBef>
            </a:pPr>
            <a:r>
              <a:rPr lang="de-DE" sz="1600" dirty="0" smtClean="0">
                <a:solidFill>
                  <a:srgbClr val="2D80B8"/>
                </a:solidFill>
                <a:latin typeface="Frutiger LT Com 45 Light" pitchFamily="-106" charset="0"/>
              </a:rPr>
              <a:t>Gegen die Langeweile in der Bundesliga</a:t>
            </a:r>
          </a:p>
        </p:txBody>
      </p:sp>
      <p:sp>
        <p:nvSpPr>
          <p:cNvPr id="18439" name="Textplatzhalter 2"/>
          <p:cNvSpPr txBox="1">
            <a:spLocks/>
          </p:cNvSpPr>
          <p:nvPr/>
        </p:nvSpPr>
        <p:spPr bwMode="auto">
          <a:xfrm>
            <a:off x="3105150" y="4382254"/>
            <a:ext cx="5203825" cy="484467"/>
          </a:xfrm>
          <a:prstGeom prst="rect">
            <a:avLst/>
          </a:prstGeom>
          <a:solidFill>
            <a:schemeClr val="bg1"/>
          </a:solidFill>
          <a:ln w="9525">
            <a:solidFill>
              <a:srgbClr val="004380"/>
            </a:solidFill>
            <a:miter lim="800000"/>
            <a:headEnd/>
            <a:tailEnd/>
          </a:ln>
        </p:spPr>
        <p:txBody>
          <a:bodyPr lIns="144000" tIns="0" rIns="36000" bIns="93600" anchor="ctr"/>
          <a:lstStyle/>
          <a:p>
            <a:pPr indent="-342900">
              <a:lnSpc>
                <a:spcPts val="2000"/>
              </a:lnSpc>
            </a:pPr>
            <a:r>
              <a:rPr lang="de-DE" sz="1600" dirty="0">
                <a:latin typeface="Frutiger LT Com 45 Light" pitchFamily="-106" charset="0"/>
              </a:rPr>
              <a:t>Unser Vorschlag setzt auf folgende Bausteine:</a:t>
            </a:r>
          </a:p>
        </p:txBody>
      </p:sp>
      <p:sp>
        <p:nvSpPr>
          <p:cNvPr id="18440" name="Textplatzhalter 2"/>
          <p:cNvSpPr txBox="1">
            <a:spLocks/>
          </p:cNvSpPr>
          <p:nvPr/>
        </p:nvSpPr>
        <p:spPr bwMode="auto">
          <a:xfrm>
            <a:off x="3103563" y="3219035"/>
            <a:ext cx="5205412" cy="1057203"/>
          </a:xfrm>
          <a:prstGeom prst="rect">
            <a:avLst/>
          </a:prstGeom>
          <a:solidFill>
            <a:schemeClr val="bg1"/>
          </a:solidFill>
          <a:ln w="9525">
            <a:solidFill>
              <a:srgbClr val="004380"/>
            </a:solidFill>
            <a:miter lim="800000"/>
            <a:headEnd/>
            <a:tailEnd/>
          </a:ln>
        </p:spPr>
        <p:txBody>
          <a:bodyPr lIns="144000" tIns="0" rIns="144000" bIns="0" anchor="ctr"/>
          <a:lstStyle/>
          <a:p>
            <a:pPr>
              <a:buClr>
                <a:srgbClr val="006DB0"/>
              </a:buClr>
              <a:tabLst>
                <a:tab pos="265113" algn="l"/>
                <a:tab pos="539750" algn="l"/>
              </a:tabLst>
            </a:pPr>
            <a:r>
              <a:rPr lang="de-DE" sz="1400" dirty="0" smtClean="0">
                <a:latin typeface="Frutiger LT Com 45 Light" pitchFamily="-106" charset="0"/>
              </a:rPr>
              <a:t>Um den </a:t>
            </a:r>
            <a:r>
              <a:rPr lang="de-DE" sz="1400" dirty="0" err="1" smtClean="0">
                <a:latin typeface="Frutiger LT Com 45 Light" pitchFamily="-106" charset="0"/>
              </a:rPr>
              <a:t>Fussball</a:t>
            </a:r>
            <a:r>
              <a:rPr lang="de-DE" sz="1400" dirty="0" smtClean="0">
                <a:latin typeface="Frutiger LT Com 45 Light" pitchFamily="-106" charset="0"/>
              </a:rPr>
              <a:t> in </a:t>
            </a:r>
            <a:r>
              <a:rPr lang="de-DE" sz="1400" dirty="0" smtClean="0">
                <a:solidFill>
                  <a:srgbClr val="2D80B8"/>
                </a:solidFill>
                <a:latin typeface="Frutiger LT Com 45 Light" pitchFamily="-106" charset="0"/>
              </a:rPr>
              <a:t>Deutschland </a:t>
            </a:r>
            <a:r>
              <a:rPr lang="de-DE" sz="1400" dirty="0" smtClean="0">
                <a:latin typeface="Frutiger LT Com 45 Light" pitchFamily="-106" charset="0"/>
              </a:rPr>
              <a:t>bei dem Thema </a:t>
            </a:r>
            <a:r>
              <a:rPr lang="de-DE" sz="1400" dirty="0" smtClean="0">
                <a:solidFill>
                  <a:srgbClr val="006DB0"/>
                </a:solidFill>
                <a:latin typeface="Frutiger LT Com 45 Light" pitchFamily="-106" charset="0"/>
              </a:rPr>
              <a:t>fairer Wettbewerb </a:t>
            </a:r>
            <a:r>
              <a:rPr lang="de-DE" sz="1400" dirty="0" smtClean="0">
                <a:latin typeface="Frutiger LT Com 45 Light" pitchFamily="-106" charset="0"/>
              </a:rPr>
              <a:t>voran zu bringen, schlagen wir vor, dass </a:t>
            </a:r>
            <a:r>
              <a:rPr lang="de-DE" sz="1400" dirty="0" smtClean="0">
                <a:solidFill>
                  <a:srgbClr val="006DB0"/>
                </a:solidFill>
                <a:latin typeface="Frutiger LT Com 45 Light" pitchFamily="-106" charset="0"/>
              </a:rPr>
              <a:t>die deutsche Bundesliga für mehr Chancengleichheit zwischen den Vereinen sorgt</a:t>
            </a:r>
            <a:r>
              <a:rPr lang="de-DE" sz="1400" dirty="0" smtClean="0">
                <a:latin typeface="Frutiger LT Com 45 Light" pitchFamily="-106" charset="0"/>
              </a:rPr>
              <a:t>.</a:t>
            </a:r>
            <a:endParaRPr lang="de-DE" sz="1400" dirty="0">
              <a:latin typeface="Frutiger LT Com 45 Light" pitchFamily="-106" charset="0"/>
            </a:endParaRPr>
          </a:p>
        </p:txBody>
      </p:sp>
      <p:sp>
        <p:nvSpPr>
          <p:cNvPr id="18441" name="Textplatzhalter 2"/>
          <p:cNvSpPr txBox="1">
            <a:spLocks/>
          </p:cNvSpPr>
          <p:nvPr/>
        </p:nvSpPr>
        <p:spPr bwMode="auto">
          <a:xfrm>
            <a:off x="6450013" y="5012493"/>
            <a:ext cx="1858962" cy="287337"/>
          </a:xfrm>
          <a:prstGeom prst="rect">
            <a:avLst/>
          </a:prstGeom>
          <a:solidFill>
            <a:srgbClr val="002D5B"/>
          </a:solidFill>
          <a:ln w="9525">
            <a:noFill/>
            <a:miter lim="800000"/>
            <a:headEnd/>
            <a:tailEnd/>
          </a:ln>
        </p:spPr>
        <p:txBody>
          <a:bodyPr lIns="144000" tIns="0" rIns="36000" bIns="93600" anchor="ctr"/>
          <a:lstStyle/>
          <a:p>
            <a:pPr indent="-342900" algn="ctr">
              <a:lnSpc>
                <a:spcPts val="2000"/>
              </a:lnSpc>
            </a:pPr>
            <a:r>
              <a:rPr lang="de-DE" sz="1200">
                <a:solidFill>
                  <a:schemeClr val="bg1"/>
                </a:solidFill>
                <a:latin typeface="Frutiger LT Com 45 Light" pitchFamily="-106" charset="0"/>
              </a:rPr>
              <a:t>Vorschlag speichern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Bild 11" descr="browserFenster.jpg"/>
          <p:cNvPicPr>
            <a:picLocks noChangeAspect="1"/>
          </p:cNvPicPr>
          <p:nvPr/>
        </p:nvPicPr>
        <p:blipFill>
          <a:blip r:embed="rId3"/>
          <a:srcRect/>
          <a:stretch>
            <a:fillRect/>
          </a:stretch>
        </p:blipFill>
        <p:spPr bwMode="auto">
          <a:xfrm>
            <a:off x="3019425" y="2027238"/>
            <a:ext cx="5400675" cy="3603625"/>
          </a:xfrm>
          <a:prstGeom prst="rect">
            <a:avLst/>
          </a:prstGeom>
          <a:noFill/>
          <a:ln w="9525">
            <a:noFill/>
            <a:miter lim="800000"/>
            <a:headEnd/>
            <a:tailEnd/>
          </a:ln>
        </p:spPr>
      </p:pic>
      <p:sp>
        <p:nvSpPr>
          <p:cNvPr id="19459" name="Textplatzhalter 2"/>
          <p:cNvSpPr txBox="1">
            <a:spLocks/>
          </p:cNvSpPr>
          <p:nvPr/>
        </p:nvSpPr>
        <p:spPr bwMode="auto">
          <a:xfrm>
            <a:off x="3598863" y="4128524"/>
            <a:ext cx="4708525" cy="287337"/>
          </a:xfrm>
          <a:prstGeom prst="rect">
            <a:avLst/>
          </a:prstGeom>
          <a:solidFill>
            <a:schemeClr val="bg1"/>
          </a:solidFill>
          <a:ln w="9525">
            <a:solidFill>
              <a:srgbClr val="004380"/>
            </a:solidFill>
            <a:miter lim="800000"/>
            <a:headEnd/>
            <a:tailEnd/>
          </a:ln>
        </p:spPr>
        <p:txBody>
          <a:bodyPr lIns="144000" tIns="0" rIns="36000" bIns="93600" anchor="ctr"/>
          <a:lstStyle/>
          <a:p>
            <a:pPr indent="-342900">
              <a:lnSpc>
                <a:spcPts val="2000"/>
              </a:lnSpc>
            </a:pPr>
            <a:r>
              <a:rPr lang="de-DE" sz="1200">
                <a:latin typeface="Frutiger LT Com 45 Light" pitchFamily="-106" charset="0"/>
              </a:rPr>
              <a:t>Welche Bausteine wollen wir denn nun vorschlagen?</a:t>
            </a:r>
          </a:p>
        </p:txBody>
      </p:sp>
      <p:sp>
        <p:nvSpPr>
          <p:cNvPr id="19460" name="Titel 1"/>
          <p:cNvSpPr>
            <a:spLocks noGrp="1"/>
          </p:cNvSpPr>
          <p:nvPr>
            <p:ph type="title"/>
          </p:nvPr>
        </p:nvSpPr>
        <p:spPr>
          <a:xfrm>
            <a:off x="457200" y="1185863"/>
            <a:ext cx="8229600" cy="677108"/>
          </a:xfrm>
        </p:spPr>
        <p:txBody>
          <a:bodyPr/>
          <a:lstStyle/>
          <a:p>
            <a:pPr eaLnBrk="1" hangingPunct="1"/>
            <a:r>
              <a:rPr lang="de-DE" sz="2200" dirty="0" smtClean="0">
                <a:latin typeface="Frutiger LT Com 65 Bold" pitchFamily="-106" charset="0"/>
              </a:rPr>
              <a:t>Online-Werkstatt</a:t>
            </a:r>
            <a:r>
              <a:rPr lang="de-DE" sz="2200" dirty="0" smtClean="0">
                <a:latin typeface="Frutiger LT Com 65 Bold" pitchFamily="-106" charset="0"/>
              </a:rPr>
              <a:t/>
            </a:r>
            <a:br>
              <a:rPr lang="de-DE" sz="2200" dirty="0" smtClean="0">
                <a:latin typeface="Frutiger LT Com 65 Bold" pitchFamily="-106" charset="0"/>
              </a:rPr>
            </a:br>
            <a:r>
              <a:rPr lang="de-DE" sz="2200" dirty="0" smtClean="0">
                <a:latin typeface="Frutiger LT Com 65 Bold" pitchFamily="-106" charset="0"/>
              </a:rPr>
              <a:t>Bürgerredakteur </a:t>
            </a:r>
            <a:r>
              <a:rPr lang="de-DE" sz="2200" dirty="0" smtClean="0">
                <a:latin typeface="Frutiger LT Com 65 Bold" pitchFamily="-106" charset="0"/>
              </a:rPr>
              <a:t>stellt weiterführende Frage an den Ausschuss</a:t>
            </a:r>
          </a:p>
        </p:txBody>
      </p:sp>
      <p:sp>
        <p:nvSpPr>
          <p:cNvPr id="19461" name="Textplatzhalter 2"/>
          <p:cNvSpPr txBox="1">
            <a:spLocks/>
          </p:cNvSpPr>
          <p:nvPr/>
        </p:nvSpPr>
        <p:spPr bwMode="auto">
          <a:xfrm>
            <a:off x="6450013" y="4625975"/>
            <a:ext cx="1858962" cy="287337"/>
          </a:xfrm>
          <a:prstGeom prst="rect">
            <a:avLst/>
          </a:prstGeom>
          <a:solidFill>
            <a:srgbClr val="002D5B"/>
          </a:solidFill>
          <a:ln w="9525">
            <a:noFill/>
            <a:miter lim="800000"/>
            <a:headEnd/>
            <a:tailEnd/>
          </a:ln>
        </p:spPr>
        <p:txBody>
          <a:bodyPr lIns="144000" tIns="0" rIns="36000" bIns="93600" anchor="ctr"/>
          <a:lstStyle/>
          <a:p>
            <a:pPr indent="-342900" algn="ctr">
              <a:lnSpc>
                <a:spcPts val="2000"/>
              </a:lnSpc>
            </a:pPr>
            <a:r>
              <a:rPr lang="de-DE" sz="1200">
                <a:solidFill>
                  <a:schemeClr val="bg1"/>
                </a:solidFill>
                <a:latin typeface="Frutiger LT Com 45 Light" pitchFamily="-106" charset="0"/>
              </a:rPr>
              <a:t>Frage stellen</a:t>
            </a:r>
          </a:p>
        </p:txBody>
      </p:sp>
      <p:pic>
        <p:nvPicPr>
          <p:cNvPr id="19462" name="Bild 9" descr="Sprechblase05.png"/>
          <p:cNvPicPr>
            <a:picLocks noChangeAspect="1"/>
          </p:cNvPicPr>
          <p:nvPr/>
        </p:nvPicPr>
        <p:blipFill>
          <a:blip r:embed="rId4"/>
          <a:srcRect/>
          <a:stretch>
            <a:fillRect/>
          </a:stretch>
        </p:blipFill>
        <p:spPr bwMode="auto">
          <a:xfrm>
            <a:off x="563563" y="2159000"/>
            <a:ext cx="1474787" cy="3333750"/>
          </a:xfrm>
          <a:prstGeom prst="rect">
            <a:avLst/>
          </a:prstGeom>
          <a:noFill/>
          <a:ln w="9525">
            <a:noFill/>
            <a:miter lim="800000"/>
            <a:headEnd/>
            <a:tailEnd/>
          </a:ln>
        </p:spPr>
      </p:pic>
      <p:sp>
        <p:nvSpPr>
          <p:cNvPr id="19463" name="Textfeld 10"/>
          <p:cNvSpPr txBox="1">
            <a:spLocks noChangeArrowheads="1"/>
          </p:cNvSpPr>
          <p:nvPr/>
        </p:nvSpPr>
        <p:spPr bwMode="auto">
          <a:xfrm>
            <a:off x="801688" y="3446463"/>
            <a:ext cx="768350" cy="492125"/>
          </a:xfrm>
          <a:prstGeom prst="rect">
            <a:avLst/>
          </a:prstGeom>
          <a:noFill/>
          <a:ln w="9525">
            <a:noFill/>
            <a:miter lim="800000"/>
            <a:headEnd/>
            <a:tailEnd/>
          </a:ln>
        </p:spPr>
        <p:txBody>
          <a:bodyPr lIns="0" tIns="0" rIns="0" bIns="0">
            <a:spAutoFit/>
          </a:bodyPr>
          <a:lstStyle/>
          <a:p>
            <a:pPr algn="ctr"/>
            <a:r>
              <a:rPr lang="de-DE" sz="1600">
                <a:solidFill>
                  <a:schemeClr val="bg1"/>
                </a:solidFill>
                <a:latin typeface="Frutiger LT Com 65 Bold" pitchFamily="-106" charset="0"/>
              </a:rPr>
              <a:t>2.</a:t>
            </a:r>
          </a:p>
          <a:p>
            <a:pPr algn="ctr"/>
            <a:r>
              <a:rPr lang="de-DE" sz="1600">
                <a:solidFill>
                  <a:schemeClr val="bg1"/>
                </a:solidFill>
                <a:latin typeface="Frutiger LT Com 65 Bold" pitchFamily="-106" charset="0"/>
              </a:rPr>
              <a:t>Schritt </a:t>
            </a:r>
          </a:p>
        </p:txBody>
      </p:sp>
      <p:sp>
        <p:nvSpPr>
          <p:cNvPr id="19464" name="Textplatzhalter 2"/>
          <p:cNvSpPr>
            <a:spLocks noGrp="1"/>
          </p:cNvSpPr>
          <p:nvPr>
            <p:ph type="body" sz="quarter" idx="10"/>
          </p:nvPr>
        </p:nvSpPr>
        <p:spPr>
          <a:xfrm>
            <a:off x="3089275" y="2773363"/>
            <a:ext cx="5219700" cy="1308495"/>
          </a:xfrm>
        </p:spPr>
        <p:txBody>
          <a:bodyPr lIns="36000" tIns="18000" rIns="36000" bIns="18000"/>
          <a:lstStyle/>
          <a:p>
            <a:pPr eaLnBrk="1" hangingPunct="1">
              <a:lnSpc>
                <a:spcPts val="1400"/>
              </a:lnSpc>
              <a:spcBef>
                <a:spcPct val="0"/>
              </a:spcBef>
            </a:pPr>
            <a:r>
              <a:rPr lang="de-DE" sz="1200" b="1" smtClean="0">
                <a:solidFill>
                  <a:srgbClr val="004380"/>
                </a:solidFill>
                <a:latin typeface="Frutiger LT Com 45 Light" pitchFamily="-106" charset="0"/>
              </a:rPr>
              <a:t>Gegen die Langeweile in der Bundesliga</a:t>
            </a:r>
          </a:p>
          <a:p>
            <a:pPr>
              <a:lnSpc>
                <a:spcPct val="100000"/>
              </a:lnSpc>
              <a:buClr>
                <a:srgbClr val="006DB0"/>
              </a:buClr>
              <a:tabLst>
                <a:tab pos="265113" algn="l"/>
                <a:tab pos="539750" algn="l"/>
              </a:tabLst>
            </a:pPr>
            <a:r>
              <a:rPr lang="de-DE" sz="1200" smtClean="0">
                <a:solidFill>
                  <a:schemeClr val="bg1"/>
                </a:solidFill>
                <a:latin typeface="Frutiger LT Com 45 Light" pitchFamily="-106" charset="0"/>
              </a:rPr>
              <a:t>Um den Fussball in Deutschland bei dem Thema fairer Wettbewerb</a:t>
            </a:r>
          </a:p>
          <a:p>
            <a:pPr>
              <a:lnSpc>
                <a:spcPct val="100000"/>
              </a:lnSpc>
              <a:buClr>
                <a:srgbClr val="006DB0"/>
              </a:buClr>
              <a:tabLst>
                <a:tab pos="265113" algn="l"/>
                <a:tab pos="539750" algn="l"/>
              </a:tabLst>
            </a:pPr>
            <a:r>
              <a:rPr lang="de-DE" sz="1200" smtClean="0">
                <a:solidFill>
                  <a:schemeClr val="bg1"/>
                </a:solidFill>
                <a:latin typeface="Frutiger LT Com 45 Light" pitchFamily="-106" charset="0"/>
              </a:rPr>
              <a:t>voran zu bringen, schlagen wir vor, dass die deutsche Bundesliga für mehr Chancengleichheit zwischen den Vereinen sorgt.</a:t>
            </a:r>
          </a:p>
          <a:p>
            <a:pPr eaLnBrk="1" hangingPunct="1">
              <a:lnSpc>
                <a:spcPts val="1400"/>
              </a:lnSpc>
              <a:spcBef>
                <a:spcPct val="0"/>
              </a:spcBef>
            </a:pPr>
            <a:endParaRPr lang="de-DE" sz="1200" smtClean="0">
              <a:solidFill>
                <a:srgbClr val="FFFFFF"/>
              </a:solidFill>
              <a:latin typeface="Frutiger LT Com 45 Light" pitchFamily="-106" charset="0"/>
            </a:endParaRPr>
          </a:p>
          <a:p>
            <a:pPr eaLnBrk="1" hangingPunct="1">
              <a:lnSpc>
                <a:spcPts val="1400"/>
              </a:lnSpc>
              <a:spcBef>
                <a:spcPct val="0"/>
              </a:spcBef>
            </a:pPr>
            <a:r>
              <a:rPr lang="de-DE" sz="1200" smtClean="0">
                <a:solidFill>
                  <a:srgbClr val="FFFFFF"/>
                </a:solidFill>
                <a:latin typeface="Frutiger LT Com 45 Light" pitchFamily="-106" charset="0"/>
              </a:rPr>
              <a:t>Unser Vorschlag setzt auf folgende Bausteine: </a:t>
            </a:r>
          </a:p>
          <a:p>
            <a:pPr eaLnBrk="1" hangingPunct="1">
              <a:lnSpc>
                <a:spcPts val="1400"/>
              </a:lnSpc>
              <a:spcBef>
                <a:spcPct val="0"/>
              </a:spcBef>
            </a:pPr>
            <a:r>
              <a:rPr lang="de-DE" sz="1200" b="1" smtClean="0">
                <a:solidFill>
                  <a:srgbClr val="004380"/>
                </a:solidFill>
                <a:latin typeface="Frutiger LT Com 45 Light" pitchFamily="-106" charset="0"/>
              </a:rPr>
              <a:t>           Frage:</a:t>
            </a:r>
          </a:p>
        </p:txBody>
      </p:sp>
      <p:pic>
        <p:nvPicPr>
          <p:cNvPr id="19465" name="Bild 22" descr="Mauszeiger.png"/>
          <p:cNvPicPr>
            <a:picLocks noChangeAspect="1"/>
          </p:cNvPicPr>
          <p:nvPr/>
        </p:nvPicPr>
        <p:blipFill>
          <a:blip r:embed="rId5"/>
          <a:srcRect/>
          <a:stretch>
            <a:fillRect/>
          </a:stretch>
        </p:blipFill>
        <p:spPr bwMode="auto">
          <a:xfrm>
            <a:off x="7953375" y="4816310"/>
            <a:ext cx="355600" cy="53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Bild 11" descr="browserFenster.jpg"/>
          <p:cNvPicPr>
            <a:picLocks noChangeAspect="1"/>
          </p:cNvPicPr>
          <p:nvPr/>
        </p:nvPicPr>
        <p:blipFill>
          <a:blip r:embed="rId3"/>
          <a:srcRect/>
          <a:stretch>
            <a:fillRect/>
          </a:stretch>
        </p:blipFill>
        <p:spPr bwMode="auto">
          <a:xfrm>
            <a:off x="3019425" y="2027238"/>
            <a:ext cx="5400675" cy="3603625"/>
          </a:xfrm>
          <a:prstGeom prst="rect">
            <a:avLst/>
          </a:prstGeom>
          <a:noFill/>
          <a:ln w="9525">
            <a:noFill/>
            <a:miter lim="800000"/>
            <a:headEnd/>
            <a:tailEnd/>
          </a:ln>
        </p:spPr>
      </p:pic>
      <p:sp>
        <p:nvSpPr>
          <p:cNvPr id="20483" name="Textplatzhalter 2"/>
          <p:cNvSpPr txBox="1">
            <a:spLocks/>
          </p:cNvSpPr>
          <p:nvPr/>
        </p:nvSpPr>
        <p:spPr bwMode="auto">
          <a:xfrm>
            <a:off x="3576638" y="5287317"/>
            <a:ext cx="2873375" cy="288925"/>
          </a:xfrm>
          <a:prstGeom prst="rect">
            <a:avLst/>
          </a:prstGeom>
          <a:solidFill>
            <a:schemeClr val="bg1"/>
          </a:solidFill>
          <a:ln w="9525">
            <a:solidFill>
              <a:srgbClr val="004380"/>
            </a:solidFill>
            <a:miter lim="800000"/>
            <a:headEnd/>
            <a:tailEnd/>
          </a:ln>
        </p:spPr>
        <p:txBody>
          <a:bodyPr lIns="144000" tIns="0" rIns="36000" bIns="93600" anchor="ctr"/>
          <a:lstStyle/>
          <a:p>
            <a:pPr indent="-342900">
              <a:lnSpc>
                <a:spcPts val="2000"/>
              </a:lnSpc>
            </a:pPr>
            <a:endParaRPr lang="de-DE" sz="1200">
              <a:latin typeface="Frutiger LT Com 45 Light" pitchFamily="-106" charset="0"/>
            </a:endParaRPr>
          </a:p>
        </p:txBody>
      </p:sp>
      <p:sp>
        <p:nvSpPr>
          <p:cNvPr id="20484" name="Titel 1"/>
          <p:cNvSpPr>
            <a:spLocks noGrp="1"/>
          </p:cNvSpPr>
          <p:nvPr>
            <p:ph type="title"/>
          </p:nvPr>
        </p:nvSpPr>
        <p:spPr>
          <a:xfrm>
            <a:off x="457200" y="1185863"/>
            <a:ext cx="8229600" cy="677108"/>
          </a:xfrm>
        </p:spPr>
        <p:txBody>
          <a:bodyPr/>
          <a:lstStyle/>
          <a:p>
            <a:pPr eaLnBrk="1" hangingPunct="1"/>
            <a:r>
              <a:rPr lang="de-DE" sz="2200" dirty="0" smtClean="0">
                <a:latin typeface="Frutiger LT Com 65 Bold" pitchFamily="-106" charset="0"/>
              </a:rPr>
              <a:t>Online-Werkstatt</a:t>
            </a:r>
            <a:r>
              <a:rPr lang="de-DE" sz="2200" dirty="0" smtClean="0">
                <a:latin typeface="Frutiger LT Com 65 Bold" pitchFamily="-106" charset="0"/>
              </a:rPr>
              <a:t/>
            </a:r>
            <a:br>
              <a:rPr lang="de-DE" sz="2200" dirty="0" smtClean="0">
                <a:latin typeface="Frutiger LT Com 65 Bold" pitchFamily="-106" charset="0"/>
              </a:rPr>
            </a:br>
            <a:r>
              <a:rPr lang="de-DE" sz="2200" dirty="0" smtClean="0">
                <a:latin typeface="Frutiger LT Com 65 Bold" pitchFamily="-106" charset="0"/>
              </a:rPr>
              <a:t>Teilnehmer liefern Antworten und bewerten sie</a:t>
            </a:r>
          </a:p>
        </p:txBody>
      </p:sp>
      <p:sp>
        <p:nvSpPr>
          <p:cNvPr id="20485" name="Textplatzhalter 2"/>
          <p:cNvSpPr txBox="1">
            <a:spLocks/>
          </p:cNvSpPr>
          <p:nvPr/>
        </p:nvSpPr>
        <p:spPr bwMode="auto">
          <a:xfrm>
            <a:off x="6592888" y="5287317"/>
            <a:ext cx="1716087" cy="288925"/>
          </a:xfrm>
          <a:prstGeom prst="rect">
            <a:avLst/>
          </a:prstGeom>
          <a:solidFill>
            <a:srgbClr val="002D5B"/>
          </a:solidFill>
          <a:ln w="9525">
            <a:noFill/>
            <a:miter lim="800000"/>
            <a:headEnd/>
            <a:tailEnd/>
          </a:ln>
        </p:spPr>
        <p:txBody>
          <a:bodyPr lIns="144000" tIns="0" rIns="36000" bIns="93600" anchor="ctr"/>
          <a:lstStyle/>
          <a:p>
            <a:pPr indent="-342900" algn="ctr">
              <a:lnSpc>
                <a:spcPts val="2000"/>
              </a:lnSpc>
            </a:pPr>
            <a:r>
              <a:rPr lang="de-DE" sz="1200">
                <a:solidFill>
                  <a:schemeClr val="bg1"/>
                </a:solidFill>
                <a:latin typeface="Frutiger LT Com 45 Light" pitchFamily="-106" charset="0"/>
              </a:rPr>
              <a:t>Antwort geben</a:t>
            </a:r>
          </a:p>
        </p:txBody>
      </p:sp>
      <p:sp>
        <p:nvSpPr>
          <p:cNvPr id="20486" name="Textplatzhalter 2"/>
          <p:cNvSpPr>
            <a:spLocks noGrp="1"/>
          </p:cNvSpPr>
          <p:nvPr>
            <p:ph type="body" sz="quarter" idx="10"/>
          </p:nvPr>
        </p:nvSpPr>
        <p:spPr>
          <a:xfrm>
            <a:off x="3089275" y="2773364"/>
            <a:ext cx="5219700" cy="2513953"/>
          </a:xfrm>
        </p:spPr>
        <p:txBody>
          <a:bodyPr lIns="36000" tIns="18000" rIns="36000" bIns="18000"/>
          <a:lstStyle/>
          <a:p>
            <a:pPr eaLnBrk="1" hangingPunct="1">
              <a:lnSpc>
                <a:spcPts val="1400"/>
              </a:lnSpc>
              <a:spcBef>
                <a:spcPct val="0"/>
              </a:spcBef>
            </a:pPr>
            <a:r>
              <a:rPr lang="de-DE" sz="1200" b="1" smtClean="0">
                <a:solidFill>
                  <a:srgbClr val="004380"/>
                </a:solidFill>
                <a:latin typeface="Frutiger LT Com 45 Light" pitchFamily="-106" charset="0"/>
              </a:rPr>
              <a:t>Gegen die Langeweile in der Bundesliga</a:t>
            </a:r>
          </a:p>
          <a:p>
            <a:pPr>
              <a:lnSpc>
                <a:spcPct val="100000"/>
              </a:lnSpc>
              <a:buClr>
                <a:srgbClr val="006DB0"/>
              </a:buClr>
              <a:tabLst>
                <a:tab pos="265113" algn="l"/>
                <a:tab pos="539750" algn="l"/>
              </a:tabLst>
            </a:pPr>
            <a:r>
              <a:rPr lang="de-DE" sz="1200" smtClean="0">
                <a:solidFill>
                  <a:schemeClr val="bg1"/>
                </a:solidFill>
                <a:latin typeface="Frutiger LT Com 45 Light" pitchFamily="-106" charset="0"/>
              </a:rPr>
              <a:t>Um den Fussball in Deutschland bei dem Thema fairer Wettbewerb</a:t>
            </a:r>
          </a:p>
          <a:p>
            <a:pPr>
              <a:lnSpc>
                <a:spcPct val="100000"/>
              </a:lnSpc>
              <a:buClr>
                <a:srgbClr val="006DB0"/>
              </a:buClr>
              <a:tabLst>
                <a:tab pos="265113" algn="l"/>
                <a:tab pos="539750" algn="l"/>
              </a:tabLst>
            </a:pPr>
            <a:r>
              <a:rPr lang="de-DE" sz="1200" smtClean="0">
                <a:solidFill>
                  <a:schemeClr val="bg1"/>
                </a:solidFill>
                <a:latin typeface="Frutiger LT Com 45 Light" pitchFamily="-106" charset="0"/>
              </a:rPr>
              <a:t>voran zu bringen, schlagen wir vor, dass die deutsche Bundesliga für mehr Chancengleichheit zwischen den Vereinen sorgt.</a:t>
            </a:r>
          </a:p>
          <a:p>
            <a:pPr eaLnBrk="1" hangingPunct="1">
              <a:lnSpc>
                <a:spcPts val="1400"/>
              </a:lnSpc>
              <a:spcBef>
                <a:spcPct val="0"/>
              </a:spcBef>
            </a:pPr>
            <a:endParaRPr lang="de-DE" sz="1200" smtClean="0">
              <a:solidFill>
                <a:srgbClr val="FFFFFF"/>
              </a:solidFill>
              <a:latin typeface="Frutiger LT Com 45 Light" pitchFamily="-106" charset="0"/>
            </a:endParaRPr>
          </a:p>
          <a:p>
            <a:pPr eaLnBrk="1" hangingPunct="1">
              <a:lnSpc>
                <a:spcPts val="1400"/>
              </a:lnSpc>
              <a:spcBef>
                <a:spcPct val="0"/>
              </a:spcBef>
            </a:pPr>
            <a:r>
              <a:rPr lang="de-DE" sz="1200" smtClean="0">
                <a:solidFill>
                  <a:srgbClr val="FFFFFF"/>
                </a:solidFill>
                <a:latin typeface="Frutiger LT Com 45 Light" pitchFamily="-106" charset="0"/>
              </a:rPr>
              <a:t>Unser Vorschlag setzt auf folgende Bausteine: </a:t>
            </a:r>
          </a:p>
          <a:p>
            <a:pPr eaLnBrk="1" hangingPunct="1">
              <a:lnSpc>
                <a:spcPts val="1400"/>
              </a:lnSpc>
              <a:spcBef>
                <a:spcPct val="0"/>
              </a:spcBef>
            </a:pPr>
            <a:r>
              <a:rPr lang="de-DE" sz="1200" b="1" smtClean="0">
                <a:solidFill>
                  <a:srgbClr val="004380"/>
                </a:solidFill>
                <a:latin typeface="Frutiger LT Com 45 Light" pitchFamily="-106" charset="0"/>
              </a:rPr>
              <a:t>	Frage:</a:t>
            </a:r>
          </a:p>
          <a:p>
            <a:pPr eaLnBrk="1" hangingPunct="1">
              <a:lnSpc>
                <a:spcPts val="1400"/>
              </a:lnSpc>
              <a:spcBef>
                <a:spcPct val="0"/>
              </a:spcBef>
            </a:pPr>
            <a:r>
              <a:rPr lang="de-DE" sz="1200" smtClean="0">
                <a:solidFill>
                  <a:schemeClr val="bg1"/>
                </a:solidFill>
                <a:latin typeface="Frutiger LT Com 45 Light" pitchFamily="-106" charset="0"/>
              </a:rPr>
              <a:t>	Welche Bausteine wollen wir denn nun vorschlagen?</a:t>
            </a:r>
          </a:p>
          <a:p>
            <a:pPr eaLnBrk="1" hangingPunct="1">
              <a:lnSpc>
                <a:spcPts val="1400"/>
              </a:lnSpc>
              <a:spcBef>
                <a:spcPct val="0"/>
              </a:spcBef>
            </a:pPr>
            <a:endParaRPr lang="de-DE" sz="1200" b="1" smtClean="0">
              <a:solidFill>
                <a:srgbClr val="004380"/>
              </a:solidFill>
              <a:latin typeface="Frutiger LT Com 45 Light" pitchFamily="-106" charset="0"/>
            </a:endParaRPr>
          </a:p>
          <a:p>
            <a:pPr eaLnBrk="1" hangingPunct="1">
              <a:lnSpc>
                <a:spcPts val="1400"/>
              </a:lnSpc>
              <a:spcBef>
                <a:spcPct val="0"/>
              </a:spcBef>
            </a:pPr>
            <a:r>
              <a:rPr lang="de-DE" sz="1200" b="1" smtClean="0">
                <a:solidFill>
                  <a:srgbClr val="004380"/>
                </a:solidFill>
                <a:latin typeface="Frutiger LT Com 45 Light" pitchFamily="-106" charset="0"/>
              </a:rPr>
              <a:t>	Antwort von Lena Mayer:</a:t>
            </a:r>
          </a:p>
          <a:p>
            <a:pPr eaLnBrk="1" hangingPunct="1">
              <a:lnSpc>
                <a:spcPts val="1000"/>
              </a:lnSpc>
              <a:spcBef>
                <a:spcPct val="0"/>
              </a:spcBef>
            </a:pPr>
            <a:r>
              <a:rPr lang="de-DE" sz="1200" b="1" smtClean="0">
                <a:solidFill>
                  <a:srgbClr val="004380"/>
                </a:solidFill>
                <a:latin typeface="Frutiger LT Com 45 Light" pitchFamily="-106" charset="0"/>
              </a:rPr>
              <a:t>	</a:t>
            </a:r>
          </a:p>
          <a:p>
            <a:pPr eaLnBrk="1" hangingPunct="1">
              <a:lnSpc>
                <a:spcPts val="1400"/>
              </a:lnSpc>
              <a:spcBef>
                <a:spcPct val="0"/>
              </a:spcBef>
            </a:pPr>
            <a:r>
              <a:rPr lang="de-DE" sz="1200" b="1" smtClean="0">
                <a:solidFill>
                  <a:srgbClr val="004380"/>
                </a:solidFill>
                <a:latin typeface="Frutiger LT Com 45 Light" pitchFamily="-106" charset="0"/>
              </a:rPr>
              <a:t>	</a:t>
            </a:r>
            <a:r>
              <a:rPr lang="de-DE" sz="1200" smtClean="0">
                <a:solidFill>
                  <a:srgbClr val="FFFFFF"/>
                </a:solidFill>
                <a:latin typeface="Frutiger LT Com 45 Light" pitchFamily="-106" charset="0"/>
              </a:rPr>
              <a:t>Obergrenze für Nationalspieler! </a:t>
            </a:r>
            <a:br>
              <a:rPr lang="de-DE" sz="1200" smtClean="0">
                <a:solidFill>
                  <a:srgbClr val="FFFFFF"/>
                </a:solidFill>
                <a:latin typeface="Frutiger LT Com 45 Light" pitchFamily="-106" charset="0"/>
              </a:rPr>
            </a:br>
            <a:r>
              <a:rPr lang="de-DE" sz="1200" smtClean="0">
                <a:solidFill>
                  <a:srgbClr val="FFFFFF"/>
                </a:solidFill>
                <a:latin typeface="Frutiger LT Com 45 Light" pitchFamily="-106" charset="0"/>
              </a:rPr>
              <a:t>	Nur das funktioniert!</a:t>
            </a:r>
            <a:endParaRPr lang="de-DE" sz="1200" b="1" smtClean="0">
              <a:solidFill>
                <a:srgbClr val="004380"/>
              </a:solidFill>
              <a:latin typeface="Frutiger LT Com 45 Light" pitchFamily="-106" charset="0"/>
            </a:endParaRPr>
          </a:p>
          <a:p>
            <a:pPr eaLnBrk="1" hangingPunct="1">
              <a:lnSpc>
                <a:spcPts val="1400"/>
              </a:lnSpc>
              <a:spcBef>
                <a:spcPct val="0"/>
              </a:spcBef>
            </a:pPr>
            <a:r>
              <a:rPr lang="de-DE" sz="1200" b="1" smtClean="0">
                <a:solidFill>
                  <a:srgbClr val="004380"/>
                </a:solidFill>
                <a:latin typeface="Frutiger LT Com 45 Light" pitchFamily="-106" charset="0"/>
              </a:rPr>
              <a:t>	Meine Antwort:</a:t>
            </a:r>
          </a:p>
        </p:txBody>
      </p:sp>
      <p:pic>
        <p:nvPicPr>
          <p:cNvPr id="20487" name="Bild 22" descr="Mauszeiger.png"/>
          <p:cNvPicPr>
            <a:picLocks noChangeAspect="1"/>
          </p:cNvPicPr>
          <p:nvPr/>
        </p:nvPicPr>
        <p:blipFill>
          <a:blip r:embed="rId4"/>
          <a:srcRect/>
          <a:stretch>
            <a:fillRect/>
          </a:stretch>
        </p:blipFill>
        <p:spPr bwMode="auto">
          <a:xfrm>
            <a:off x="7432675" y="4437063"/>
            <a:ext cx="355600" cy="539750"/>
          </a:xfrm>
          <a:prstGeom prst="rect">
            <a:avLst/>
          </a:prstGeom>
          <a:noFill/>
          <a:ln w="9525">
            <a:noFill/>
            <a:miter lim="800000"/>
            <a:headEnd/>
            <a:tailEnd/>
          </a:ln>
        </p:spPr>
      </p:pic>
      <p:pic>
        <p:nvPicPr>
          <p:cNvPr id="20488" name="Bild 12" descr="Sprechblase06.png"/>
          <p:cNvPicPr>
            <a:picLocks noChangeAspect="1"/>
          </p:cNvPicPr>
          <p:nvPr/>
        </p:nvPicPr>
        <p:blipFill>
          <a:blip r:embed="rId5"/>
          <a:srcRect/>
          <a:stretch>
            <a:fillRect/>
          </a:stretch>
        </p:blipFill>
        <p:spPr bwMode="auto">
          <a:xfrm>
            <a:off x="563563" y="2159000"/>
            <a:ext cx="1474787" cy="3333750"/>
          </a:xfrm>
          <a:prstGeom prst="rect">
            <a:avLst/>
          </a:prstGeom>
          <a:noFill/>
          <a:ln w="9525">
            <a:noFill/>
            <a:miter lim="800000"/>
            <a:headEnd/>
            <a:tailEnd/>
          </a:ln>
        </p:spPr>
      </p:pic>
      <p:sp>
        <p:nvSpPr>
          <p:cNvPr id="20489" name="Textfeld 13"/>
          <p:cNvSpPr txBox="1">
            <a:spLocks noChangeArrowheads="1"/>
          </p:cNvSpPr>
          <p:nvPr/>
        </p:nvSpPr>
        <p:spPr bwMode="auto">
          <a:xfrm rot="-600000">
            <a:off x="715963" y="4610100"/>
            <a:ext cx="768350" cy="492125"/>
          </a:xfrm>
          <a:prstGeom prst="rect">
            <a:avLst/>
          </a:prstGeom>
          <a:noFill/>
          <a:ln w="9525">
            <a:noFill/>
            <a:miter lim="800000"/>
            <a:headEnd/>
            <a:tailEnd/>
          </a:ln>
        </p:spPr>
        <p:txBody>
          <a:bodyPr lIns="0" tIns="0" rIns="0" bIns="0">
            <a:spAutoFit/>
          </a:bodyPr>
          <a:lstStyle/>
          <a:p>
            <a:pPr algn="ctr"/>
            <a:r>
              <a:rPr lang="de-DE" sz="1600" dirty="0">
                <a:solidFill>
                  <a:schemeClr val="bg1"/>
                </a:solidFill>
                <a:latin typeface="Frutiger LT Com 65 Bold" pitchFamily="-106" charset="0"/>
              </a:rPr>
              <a:t>3.</a:t>
            </a:r>
          </a:p>
          <a:p>
            <a:pPr algn="ctr"/>
            <a:r>
              <a:rPr lang="de-DE" sz="1600" dirty="0">
                <a:solidFill>
                  <a:schemeClr val="bg1"/>
                </a:solidFill>
                <a:latin typeface="Frutiger LT Com 65 Bold" pitchFamily="-106" charset="0"/>
              </a:rPr>
              <a:t>Schritt </a:t>
            </a:r>
          </a:p>
        </p:txBody>
      </p:sp>
      <p:sp>
        <p:nvSpPr>
          <p:cNvPr id="15" name="Stern mit 5 Zacken 14"/>
          <p:cNvSpPr/>
          <p:nvPr/>
        </p:nvSpPr>
        <p:spPr>
          <a:xfrm>
            <a:off x="7097713" y="4437063"/>
            <a:ext cx="204787" cy="204787"/>
          </a:xfrm>
          <a:prstGeom prst="star5">
            <a:avLst/>
          </a:prstGeom>
          <a:solidFill>
            <a:srgbClr val="004380"/>
          </a:solidFill>
          <a:ln>
            <a:solidFill>
              <a:srgbClr val="00438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sp>
        <p:nvSpPr>
          <p:cNvPr id="18" name="Stern mit 5 Zacken 17"/>
          <p:cNvSpPr/>
          <p:nvPr/>
        </p:nvSpPr>
        <p:spPr>
          <a:xfrm>
            <a:off x="7351713" y="4437063"/>
            <a:ext cx="206375" cy="204787"/>
          </a:xfrm>
          <a:prstGeom prst="star5">
            <a:avLst/>
          </a:prstGeom>
          <a:solidFill>
            <a:srgbClr val="004380"/>
          </a:solidFill>
          <a:ln>
            <a:solidFill>
              <a:srgbClr val="00438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sp>
        <p:nvSpPr>
          <p:cNvPr id="19" name="Stern mit 5 Zacken 18"/>
          <p:cNvSpPr/>
          <p:nvPr/>
        </p:nvSpPr>
        <p:spPr>
          <a:xfrm>
            <a:off x="7610475" y="4437063"/>
            <a:ext cx="204788" cy="204787"/>
          </a:xfrm>
          <a:prstGeom prst="star5">
            <a:avLst/>
          </a:prstGeom>
          <a:solidFill>
            <a:schemeClr val="bg1"/>
          </a:solidFill>
          <a:ln>
            <a:solidFill>
              <a:srgbClr val="00438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Bild 11" descr="browserFenster.jpg"/>
          <p:cNvPicPr>
            <a:picLocks noChangeAspect="1"/>
          </p:cNvPicPr>
          <p:nvPr/>
        </p:nvPicPr>
        <p:blipFill>
          <a:blip r:embed="rId3"/>
          <a:srcRect/>
          <a:stretch>
            <a:fillRect/>
          </a:stretch>
        </p:blipFill>
        <p:spPr bwMode="auto">
          <a:xfrm>
            <a:off x="3019425" y="1877568"/>
            <a:ext cx="5400675" cy="3840480"/>
          </a:xfrm>
          <a:prstGeom prst="rect">
            <a:avLst/>
          </a:prstGeom>
          <a:noFill/>
          <a:ln w="9525">
            <a:noFill/>
            <a:miter lim="800000"/>
            <a:headEnd/>
            <a:tailEnd/>
          </a:ln>
        </p:spPr>
      </p:pic>
      <p:sp>
        <p:nvSpPr>
          <p:cNvPr id="21507" name="Titel 1"/>
          <p:cNvSpPr>
            <a:spLocks noGrp="1"/>
          </p:cNvSpPr>
          <p:nvPr>
            <p:ph type="title"/>
          </p:nvPr>
        </p:nvSpPr>
        <p:spPr>
          <a:xfrm>
            <a:off x="457200" y="1185863"/>
            <a:ext cx="8229600" cy="677108"/>
          </a:xfrm>
        </p:spPr>
        <p:txBody>
          <a:bodyPr/>
          <a:lstStyle/>
          <a:p>
            <a:pPr eaLnBrk="1" hangingPunct="1"/>
            <a:r>
              <a:rPr lang="de-DE" sz="2200" dirty="0" smtClean="0">
                <a:latin typeface="Frutiger LT Com 65 Bold" pitchFamily="-106" charset="0"/>
              </a:rPr>
              <a:t>Online-Werkstatt</a:t>
            </a:r>
            <a:r>
              <a:rPr lang="de-DE" sz="2200" dirty="0" smtClean="0">
                <a:latin typeface="Frutiger LT Com 65 Bold" pitchFamily="-106" charset="0"/>
              </a:rPr>
              <a:t/>
            </a:r>
            <a:br>
              <a:rPr lang="de-DE" sz="2200" dirty="0" smtClean="0">
                <a:latin typeface="Frutiger LT Com 65 Bold" pitchFamily="-106" charset="0"/>
              </a:rPr>
            </a:br>
            <a:r>
              <a:rPr lang="de-DE" sz="2200" dirty="0" smtClean="0">
                <a:latin typeface="Frutiger LT Com 65 Bold" pitchFamily="-106" charset="0"/>
              </a:rPr>
              <a:t>Bürgerredakteur </a:t>
            </a:r>
            <a:r>
              <a:rPr lang="de-DE" sz="2200" dirty="0" smtClean="0">
                <a:latin typeface="Frutiger LT Com 65 Bold" pitchFamily="-106" charset="0"/>
              </a:rPr>
              <a:t>arbeitet Antworten in den Vorschlag ein</a:t>
            </a:r>
          </a:p>
        </p:txBody>
      </p:sp>
      <p:pic>
        <p:nvPicPr>
          <p:cNvPr id="21508" name="Bild 19" descr="Sprechblase07.png"/>
          <p:cNvPicPr>
            <a:picLocks noChangeAspect="1"/>
          </p:cNvPicPr>
          <p:nvPr/>
        </p:nvPicPr>
        <p:blipFill>
          <a:blip r:embed="rId4"/>
          <a:srcRect/>
          <a:stretch>
            <a:fillRect/>
          </a:stretch>
        </p:blipFill>
        <p:spPr bwMode="auto">
          <a:xfrm>
            <a:off x="434975" y="2159000"/>
            <a:ext cx="1624013" cy="3333750"/>
          </a:xfrm>
          <a:prstGeom prst="rect">
            <a:avLst/>
          </a:prstGeom>
          <a:noFill/>
          <a:ln w="9525">
            <a:noFill/>
            <a:miter lim="800000"/>
            <a:headEnd/>
            <a:tailEnd/>
          </a:ln>
        </p:spPr>
      </p:pic>
      <p:sp>
        <p:nvSpPr>
          <p:cNvPr id="21509" name="Textfeld 20"/>
          <p:cNvSpPr txBox="1">
            <a:spLocks noChangeArrowheads="1"/>
          </p:cNvSpPr>
          <p:nvPr/>
        </p:nvSpPr>
        <p:spPr bwMode="auto">
          <a:xfrm rot="480000">
            <a:off x="674688" y="3560763"/>
            <a:ext cx="1155700" cy="307975"/>
          </a:xfrm>
          <a:prstGeom prst="rect">
            <a:avLst/>
          </a:prstGeom>
          <a:noFill/>
          <a:ln w="9525">
            <a:noFill/>
            <a:miter lim="800000"/>
            <a:headEnd/>
            <a:tailEnd/>
          </a:ln>
        </p:spPr>
        <p:txBody>
          <a:bodyPr lIns="0" tIns="0" rIns="0" bIns="0">
            <a:spAutoFit/>
          </a:bodyPr>
          <a:lstStyle/>
          <a:p>
            <a:pPr algn="ctr"/>
            <a:r>
              <a:rPr lang="de-DE" sz="2000">
                <a:solidFill>
                  <a:schemeClr val="bg1"/>
                </a:solidFill>
                <a:latin typeface="Frutiger LT Com 65 Bold" pitchFamily="-106" charset="0"/>
              </a:rPr>
              <a:t>Ergebnis</a:t>
            </a:r>
          </a:p>
        </p:txBody>
      </p:sp>
      <p:sp>
        <p:nvSpPr>
          <p:cNvPr id="21510" name="Textplatzhalter 2"/>
          <p:cNvSpPr txBox="1">
            <a:spLocks/>
          </p:cNvSpPr>
          <p:nvPr/>
        </p:nvSpPr>
        <p:spPr bwMode="auto">
          <a:xfrm>
            <a:off x="3103563" y="2811463"/>
            <a:ext cx="5203825" cy="288925"/>
          </a:xfrm>
          <a:prstGeom prst="rect">
            <a:avLst/>
          </a:prstGeom>
          <a:solidFill>
            <a:schemeClr val="bg1"/>
          </a:solidFill>
          <a:ln w="9525">
            <a:solidFill>
              <a:srgbClr val="004380"/>
            </a:solidFill>
            <a:miter lim="800000"/>
            <a:headEnd/>
            <a:tailEnd/>
          </a:ln>
        </p:spPr>
        <p:txBody>
          <a:bodyPr lIns="144000" tIns="0" rIns="36000" bIns="93600" anchor="ctr"/>
          <a:lstStyle/>
          <a:p>
            <a:pPr indent="-342900">
              <a:lnSpc>
                <a:spcPts val="2000"/>
              </a:lnSpc>
            </a:pPr>
            <a:r>
              <a:rPr lang="de-DE" sz="1200" smtClean="0">
                <a:solidFill>
                  <a:srgbClr val="2D80B8"/>
                </a:solidFill>
                <a:latin typeface="Frutiger LT Com 45 Light" pitchFamily="-106" charset="0"/>
              </a:rPr>
              <a:t>Gegen die Langeweile in der Bundesliga</a:t>
            </a:r>
            <a:endParaRPr lang="de-DE" sz="1200">
              <a:solidFill>
                <a:srgbClr val="2D80B8"/>
              </a:solidFill>
              <a:latin typeface="Frutiger LT Com 45 Light" pitchFamily="-106" charset="0"/>
            </a:endParaRPr>
          </a:p>
        </p:txBody>
      </p:sp>
      <p:sp>
        <p:nvSpPr>
          <p:cNvPr id="21511" name="Textplatzhalter 2"/>
          <p:cNvSpPr txBox="1">
            <a:spLocks/>
          </p:cNvSpPr>
          <p:nvPr/>
        </p:nvSpPr>
        <p:spPr bwMode="auto">
          <a:xfrm>
            <a:off x="3103563" y="4333929"/>
            <a:ext cx="5203825" cy="844369"/>
          </a:xfrm>
          <a:prstGeom prst="rect">
            <a:avLst/>
          </a:prstGeom>
          <a:solidFill>
            <a:schemeClr val="bg1"/>
          </a:solidFill>
          <a:ln w="9525">
            <a:solidFill>
              <a:srgbClr val="004380"/>
            </a:solidFill>
            <a:miter lim="800000"/>
            <a:headEnd/>
            <a:tailEnd/>
          </a:ln>
        </p:spPr>
        <p:txBody>
          <a:bodyPr lIns="144000" tIns="0" rIns="36000" bIns="93600" anchor="ctr"/>
          <a:lstStyle/>
          <a:p>
            <a:pPr indent="-342900">
              <a:lnSpc>
                <a:spcPts val="2000"/>
              </a:lnSpc>
            </a:pPr>
            <a:r>
              <a:rPr lang="de-DE" sz="1200">
                <a:latin typeface="Frutiger LT Com 45 Light" pitchFamily="-106" charset="0"/>
              </a:rPr>
              <a:t>Unser Vorschlag setzt auf folgende Bausteine:</a:t>
            </a:r>
          </a:p>
          <a:p>
            <a:pPr marL="228600" indent="-228600">
              <a:buClr>
                <a:srgbClr val="006DB0"/>
              </a:buClr>
              <a:buFont typeface="+mj-lt"/>
              <a:buAutoNum type="arabicPeriod"/>
              <a:tabLst>
                <a:tab pos="265113" algn="l"/>
                <a:tab pos="539750" algn="l"/>
              </a:tabLst>
            </a:pPr>
            <a:r>
              <a:rPr lang="de-DE" sz="1200" smtClean="0">
                <a:solidFill>
                  <a:srgbClr val="006DB0"/>
                </a:solidFill>
                <a:latin typeface="Frutiger LT Com 45 Light" pitchFamily="-106" charset="0"/>
              </a:rPr>
              <a:t>Alle Einnahmen aus TV-Vermarktung gleich verteilen</a:t>
            </a:r>
            <a:endParaRPr lang="de-DE" sz="1200" smtClean="0">
              <a:solidFill>
                <a:srgbClr val="000000"/>
              </a:solidFill>
              <a:latin typeface="Frutiger LT Com 45 Light" pitchFamily="-106" charset="0"/>
            </a:endParaRPr>
          </a:p>
          <a:p>
            <a:pPr marL="228600" indent="-228600">
              <a:buClr>
                <a:srgbClr val="006DB0"/>
              </a:buClr>
              <a:buFont typeface="+mj-lt"/>
              <a:buAutoNum type="arabicPeriod"/>
              <a:tabLst>
                <a:tab pos="265113" algn="l"/>
                <a:tab pos="539750" algn="l"/>
              </a:tabLst>
            </a:pPr>
            <a:r>
              <a:rPr lang="de-DE" sz="1200" smtClean="0">
                <a:solidFill>
                  <a:srgbClr val="006DB0"/>
                </a:solidFill>
                <a:latin typeface="Frutiger LT Com 45 Light" pitchFamily="-106" charset="0"/>
              </a:rPr>
              <a:t>Qualifizierung der Vereinsmanager</a:t>
            </a:r>
            <a:r>
              <a:rPr lang="de-DE" sz="1200" smtClean="0">
                <a:solidFill>
                  <a:srgbClr val="000000"/>
                </a:solidFill>
                <a:latin typeface="Frutiger LT Com 45 Light" pitchFamily="-106" charset="0"/>
              </a:rPr>
              <a:t> </a:t>
            </a:r>
          </a:p>
          <a:p>
            <a:pPr marL="228600" indent="-228600">
              <a:buClr>
                <a:srgbClr val="006DB0"/>
              </a:buClr>
              <a:buFont typeface="+mj-lt"/>
              <a:buAutoNum type="arabicPeriod"/>
              <a:tabLst>
                <a:tab pos="265113" algn="l"/>
                <a:tab pos="539750" algn="l"/>
              </a:tabLst>
            </a:pPr>
            <a:r>
              <a:rPr lang="de-DE" sz="1200" smtClean="0">
                <a:solidFill>
                  <a:srgbClr val="006DB0"/>
                </a:solidFill>
                <a:latin typeface="Frutiger LT Com 45 Light" pitchFamily="-106" charset="0"/>
              </a:rPr>
              <a:t>Obergrenze für Nationalspieler pro Verein</a:t>
            </a:r>
          </a:p>
        </p:txBody>
      </p:sp>
      <p:sp>
        <p:nvSpPr>
          <p:cNvPr id="21512" name="Textplatzhalter 2"/>
          <p:cNvSpPr txBox="1">
            <a:spLocks/>
          </p:cNvSpPr>
          <p:nvPr/>
        </p:nvSpPr>
        <p:spPr bwMode="auto">
          <a:xfrm>
            <a:off x="3101975" y="3118825"/>
            <a:ext cx="5205412" cy="621478"/>
          </a:xfrm>
          <a:prstGeom prst="rect">
            <a:avLst/>
          </a:prstGeom>
          <a:solidFill>
            <a:schemeClr val="bg1"/>
          </a:solidFill>
          <a:ln w="9525">
            <a:solidFill>
              <a:srgbClr val="004380"/>
            </a:solidFill>
            <a:miter lim="800000"/>
            <a:headEnd/>
            <a:tailEnd/>
          </a:ln>
        </p:spPr>
        <p:txBody>
          <a:bodyPr lIns="144000" tIns="0" rIns="144000" bIns="0" anchor="ctr"/>
          <a:lstStyle/>
          <a:p>
            <a:pPr>
              <a:buClr>
                <a:srgbClr val="006DB0"/>
              </a:buClr>
              <a:tabLst>
                <a:tab pos="265113" algn="l"/>
                <a:tab pos="539750" algn="l"/>
              </a:tabLst>
            </a:pPr>
            <a:r>
              <a:rPr lang="de-DE" sz="1200" smtClean="0">
                <a:latin typeface="Frutiger LT Com 45 Light" pitchFamily="-106" charset="0"/>
              </a:rPr>
              <a:t>Um den Fussball in </a:t>
            </a:r>
            <a:r>
              <a:rPr lang="de-DE" sz="1200" smtClean="0">
                <a:solidFill>
                  <a:srgbClr val="2D80B8"/>
                </a:solidFill>
                <a:latin typeface="Frutiger LT Com 45 Light" pitchFamily="-106" charset="0"/>
              </a:rPr>
              <a:t>Deutschland </a:t>
            </a:r>
            <a:r>
              <a:rPr lang="de-DE" sz="1200" smtClean="0">
                <a:latin typeface="Frutiger LT Com 45 Light" pitchFamily="-106" charset="0"/>
              </a:rPr>
              <a:t>bei dem Thema </a:t>
            </a:r>
            <a:r>
              <a:rPr lang="de-DE" sz="1200" smtClean="0">
                <a:solidFill>
                  <a:srgbClr val="006DB0"/>
                </a:solidFill>
                <a:latin typeface="Frutiger LT Com 45 Light" pitchFamily="-106" charset="0"/>
              </a:rPr>
              <a:t>fairer Wettbewerb</a:t>
            </a:r>
          </a:p>
          <a:p>
            <a:pPr>
              <a:buClr>
                <a:srgbClr val="006DB0"/>
              </a:buClr>
              <a:tabLst>
                <a:tab pos="265113" algn="l"/>
                <a:tab pos="539750" algn="l"/>
              </a:tabLst>
            </a:pPr>
            <a:r>
              <a:rPr lang="de-DE" sz="1200" smtClean="0">
                <a:latin typeface="Frutiger LT Com 45 Light" pitchFamily="-106" charset="0"/>
              </a:rPr>
              <a:t>voran zu bringen, schlagen wir vor, dass </a:t>
            </a:r>
            <a:r>
              <a:rPr lang="de-DE" sz="1200" smtClean="0">
                <a:solidFill>
                  <a:srgbClr val="006DB0"/>
                </a:solidFill>
                <a:latin typeface="Frutiger LT Com 45 Light" pitchFamily="-106" charset="0"/>
              </a:rPr>
              <a:t>die deutsche Bundesliga für mehr Chancengleichheit zwischen den Vereinen sorgt</a:t>
            </a:r>
            <a:r>
              <a:rPr lang="de-DE" sz="1200" smtClean="0">
                <a:latin typeface="Frutiger LT Com 45 Light" pitchFamily="-106" charset="0"/>
              </a:rPr>
              <a:t>.</a:t>
            </a:r>
            <a:endParaRPr lang="de-DE" sz="1200">
              <a:latin typeface="Frutiger LT Com 45 Light" pitchFamily="-106" charset="0"/>
            </a:endParaRPr>
          </a:p>
        </p:txBody>
      </p:sp>
      <p:sp>
        <p:nvSpPr>
          <p:cNvPr id="21513" name="Textplatzhalter 2"/>
          <p:cNvSpPr txBox="1">
            <a:spLocks/>
          </p:cNvSpPr>
          <p:nvPr/>
        </p:nvSpPr>
        <p:spPr bwMode="auto">
          <a:xfrm>
            <a:off x="6448425" y="5284881"/>
            <a:ext cx="1858962" cy="287337"/>
          </a:xfrm>
          <a:prstGeom prst="rect">
            <a:avLst/>
          </a:prstGeom>
          <a:solidFill>
            <a:srgbClr val="002D5B"/>
          </a:solidFill>
          <a:ln w="9525">
            <a:noFill/>
            <a:miter lim="800000"/>
            <a:headEnd/>
            <a:tailEnd/>
          </a:ln>
        </p:spPr>
        <p:txBody>
          <a:bodyPr lIns="144000" tIns="0" rIns="36000" bIns="93600" anchor="ctr"/>
          <a:lstStyle/>
          <a:p>
            <a:pPr indent="-342900" algn="ctr">
              <a:lnSpc>
                <a:spcPts val="2000"/>
              </a:lnSpc>
            </a:pPr>
            <a:r>
              <a:rPr lang="de-DE" sz="1200">
                <a:solidFill>
                  <a:schemeClr val="bg1"/>
                </a:solidFill>
                <a:latin typeface="Frutiger LT Com 45 Light" pitchFamily="-106" charset="0"/>
              </a:rPr>
              <a:t>Neue Version speichern</a:t>
            </a:r>
          </a:p>
        </p:txBody>
      </p:sp>
      <p:pic>
        <p:nvPicPr>
          <p:cNvPr id="21514" name="Bild 28" descr="Mauszeiger.png"/>
          <p:cNvPicPr>
            <a:picLocks noChangeAspect="1"/>
          </p:cNvPicPr>
          <p:nvPr/>
        </p:nvPicPr>
        <p:blipFill>
          <a:blip r:embed="rId5"/>
          <a:srcRect/>
          <a:stretch>
            <a:fillRect/>
          </a:stretch>
        </p:blipFill>
        <p:spPr bwMode="auto">
          <a:xfrm>
            <a:off x="7953375" y="5280342"/>
            <a:ext cx="355600" cy="539750"/>
          </a:xfrm>
          <a:prstGeom prst="rect">
            <a:avLst/>
          </a:prstGeom>
          <a:noFill/>
          <a:ln w="9525">
            <a:noFill/>
            <a:miter lim="800000"/>
            <a:headEnd/>
            <a:tailEnd/>
          </a:ln>
        </p:spPr>
      </p:pic>
      <p:sp>
        <p:nvSpPr>
          <p:cNvPr id="3" name="Rechteck 2"/>
          <p:cNvSpPr/>
          <p:nvPr/>
        </p:nvSpPr>
        <p:spPr>
          <a:xfrm>
            <a:off x="3103562" y="3809137"/>
            <a:ext cx="5203825" cy="461665"/>
          </a:xfrm>
          <a:prstGeom prst="rect">
            <a:avLst/>
          </a:prstGeom>
          <a:solidFill>
            <a:schemeClr val="bg1"/>
          </a:solidFill>
          <a:ln>
            <a:solidFill>
              <a:schemeClr val="bg1"/>
            </a:solidFill>
          </a:ln>
        </p:spPr>
        <p:txBody>
          <a:bodyPr wrap="square">
            <a:spAutoFit/>
          </a:bodyPr>
          <a:lstStyle/>
          <a:p>
            <a:r>
              <a:rPr lang="de-DE" sz="1200">
                <a:latin typeface="Frutiger LT Com 45 Light"/>
              </a:rPr>
              <a:t>Wir wollen damit erreichen, dass </a:t>
            </a:r>
            <a:r>
              <a:rPr lang="de-DE" sz="1200">
                <a:solidFill>
                  <a:srgbClr val="2D80B8"/>
                </a:solidFill>
                <a:latin typeface="Frutiger LT Com 45 Light"/>
              </a:rPr>
              <a:t>ein spannender Kampf </a:t>
            </a:r>
            <a:r>
              <a:rPr lang="de-DE" sz="1200" smtClean="0">
                <a:solidFill>
                  <a:srgbClr val="2D80B8"/>
                </a:solidFill>
                <a:latin typeface="Frutiger LT Com 45 Light"/>
              </a:rPr>
              <a:t>um </a:t>
            </a:r>
            <a:r>
              <a:rPr lang="de-DE" sz="1200">
                <a:solidFill>
                  <a:srgbClr val="2D80B8"/>
                </a:solidFill>
                <a:latin typeface="Frutiger LT Com 45 Light"/>
              </a:rPr>
              <a:t>die Meisterschaft mit mehr Vereinen als Dortmund und </a:t>
            </a:r>
            <a:r>
              <a:rPr lang="de-DE" sz="1200" smtClean="0">
                <a:solidFill>
                  <a:srgbClr val="2D80B8"/>
                </a:solidFill>
                <a:latin typeface="Frutiger LT Com 45 Light"/>
              </a:rPr>
              <a:t>Bayern </a:t>
            </a:r>
            <a:r>
              <a:rPr lang="de-DE" sz="1200">
                <a:solidFill>
                  <a:srgbClr val="2D80B8"/>
                </a:solidFill>
                <a:latin typeface="Frutiger LT Com 45 Light"/>
              </a:rPr>
              <a:t>entsteht.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86576"/>
            <a:ext cx="8229600" cy="338554"/>
          </a:xfrm>
        </p:spPr>
        <p:txBody>
          <a:bodyPr/>
          <a:lstStyle/>
          <a:p>
            <a:r>
              <a:rPr lang="de-DE" sz="2200" dirty="0" smtClean="0"/>
              <a:t>Platzhalter für Online-Formular</a:t>
            </a:r>
            <a:endParaRPr lang="de-DE" sz="2200" dirty="0"/>
          </a:p>
        </p:txBody>
      </p:sp>
      <p:sp>
        <p:nvSpPr>
          <p:cNvPr id="3" name="Textplatzhalter 2"/>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7436387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6688138" y="960438"/>
            <a:ext cx="2455862" cy="4824412"/>
          </a:xfrm>
          <a:prstGeom prst="rect">
            <a:avLst/>
          </a:prstGeom>
          <a:solidFill>
            <a:srgbClr val="0043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25603" name="Bild 3" descr="Logo_BürgerForum.png"/>
          <p:cNvPicPr>
            <a:picLocks noChangeAspect="1"/>
          </p:cNvPicPr>
          <p:nvPr/>
        </p:nvPicPr>
        <p:blipFill>
          <a:blip r:embed="rId3"/>
          <a:srcRect/>
          <a:stretch>
            <a:fillRect/>
          </a:stretch>
        </p:blipFill>
        <p:spPr bwMode="auto">
          <a:xfrm>
            <a:off x="7291388" y="5978525"/>
            <a:ext cx="1331912" cy="590550"/>
          </a:xfrm>
          <a:prstGeom prst="rect">
            <a:avLst/>
          </a:prstGeom>
          <a:noFill/>
          <a:ln w="9525">
            <a:noFill/>
            <a:miter lim="800000"/>
            <a:headEnd/>
            <a:tailEnd/>
          </a:ln>
        </p:spPr>
      </p:pic>
      <p:pic>
        <p:nvPicPr>
          <p:cNvPr id="25604" name="Bild 4" descr="Gruppenbild.jpg"/>
          <p:cNvPicPr>
            <a:picLocks noChangeAspect="1"/>
          </p:cNvPicPr>
          <p:nvPr/>
        </p:nvPicPr>
        <p:blipFill>
          <a:blip r:embed="rId4"/>
          <a:srcRect/>
          <a:stretch>
            <a:fillRect/>
          </a:stretch>
        </p:blipFill>
        <p:spPr bwMode="auto">
          <a:xfrm>
            <a:off x="0" y="954088"/>
            <a:ext cx="7305675" cy="4833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a:xfrm>
            <a:off x="457200" y="1185863"/>
            <a:ext cx="8229600" cy="554037"/>
          </a:xfrm>
        </p:spPr>
        <p:txBody>
          <a:bodyPr/>
          <a:lstStyle/>
          <a:p>
            <a:pPr eaLnBrk="1" hangingPunct="1"/>
            <a:r>
              <a:rPr lang="de-DE" smtClean="0">
                <a:latin typeface="Frutiger LT Com 65 Bold" pitchFamily="-106" charset="0"/>
              </a:rPr>
              <a:t>Wie läuft Ihr BürgerForum ab?</a:t>
            </a:r>
            <a:br>
              <a:rPr lang="de-DE" smtClean="0">
                <a:latin typeface="Frutiger LT Com 65 Bold" pitchFamily="-106" charset="0"/>
              </a:rPr>
            </a:br>
            <a:r>
              <a:rPr lang="de-DE" sz="1600" smtClean="0">
                <a:latin typeface="Frutiger LT Com 65 Bold" pitchFamily="-106" charset="0"/>
              </a:rPr>
              <a:t>Das Wichtigste auf einen Blick!</a:t>
            </a:r>
          </a:p>
        </p:txBody>
      </p:sp>
      <p:graphicFrame>
        <p:nvGraphicFramePr>
          <p:cNvPr id="31" name="Diagramm 30"/>
          <p:cNvGraphicFramePr/>
          <p:nvPr>
            <p:extLst>
              <p:ext uri="{D42A27DB-BD31-4B8C-83A1-F6EECF244321}">
                <p14:modId xmlns:p14="http://schemas.microsoft.com/office/powerpoint/2010/main" val="3628660718"/>
              </p:ext>
            </p:extLst>
          </p:nvPr>
        </p:nvGraphicFramePr>
        <p:xfrm>
          <a:off x="457200" y="2209800"/>
          <a:ext cx="8229600" cy="977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268" name="Textfeld 31"/>
          <p:cNvSpPr txBox="1">
            <a:spLocks noChangeArrowheads="1"/>
          </p:cNvSpPr>
          <p:nvPr/>
        </p:nvSpPr>
        <p:spPr bwMode="auto">
          <a:xfrm>
            <a:off x="2414588" y="3276600"/>
            <a:ext cx="1782762" cy="1538288"/>
          </a:xfrm>
          <a:prstGeom prst="rect">
            <a:avLst/>
          </a:prstGeom>
          <a:noFill/>
          <a:ln w="9525">
            <a:noFill/>
            <a:miter lim="800000"/>
            <a:headEnd/>
            <a:tailEnd/>
          </a:ln>
        </p:spPr>
        <p:txBody>
          <a:bodyPr lIns="0" tIns="0" rIns="0" bIns="0">
            <a:spAutoFit/>
          </a:bodyPr>
          <a:lstStyle/>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Teilnehmer lernen sich kennen</a:t>
            </a:r>
          </a:p>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Erste Ideen und Vorschläge werden formuliert</a:t>
            </a:r>
          </a:p>
          <a:p>
            <a:pPr marL="179388" indent="-179388">
              <a:lnSpc>
                <a:spcPts val="2000"/>
              </a:lnSpc>
              <a:buClr>
                <a:srgbClr val="006DB0"/>
              </a:buClr>
              <a:buFont typeface="Lucida Grande" pitchFamily="-106" charset="0"/>
              <a:buChar char="･"/>
            </a:pPr>
            <a:endParaRPr lang="de-DE" sz="1400">
              <a:solidFill>
                <a:srgbClr val="0C3F72"/>
              </a:solidFill>
              <a:latin typeface="Frutiger LT Com 45 Light" pitchFamily="-106" charset="0"/>
            </a:endParaRPr>
          </a:p>
        </p:txBody>
      </p:sp>
      <p:sp>
        <p:nvSpPr>
          <p:cNvPr id="11269" name="Textfeld 32"/>
          <p:cNvSpPr txBox="1">
            <a:spLocks noChangeArrowheads="1"/>
          </p:cNvSpPr>
          <p:nvPr/>
        </p:nvSpPr>
        <p:spPr bwMode="auto">
          <a:xfrm>
            <a:off x="2414588" y="4959350"/>
            <a:ext cx="1911350" cy="984250"/>
          </a:xfrm>
          <a:prstGeom prst="rect">
            <a:avLst/>
          </a:prstGeom>
          <a:noFill/>
          <a:ln w="9525">
            <a:noFill/>
            <a:miter lim="800000"/>
            <a:headEnd/>
            <a:tailEnd/>
          </a:ln>
        </p:spPr>
        <p:txBody>
          <a:bodyPr lIns="0" tIns="0" rIns="0" bIns="0">
            <a:spAutoFit/>
          </a:bodyPr>
          <a:lstStyle/>
          <a:p>
            <a:pPr algn="ctr"/>
            <a:r>
              <a:rPr lang="de-DE" sz="1600">
                <a:solidFill>
                  <a:srgbClr val="006DB0"/>
                </a:solidFill>
                <a:latin typeface="Frutiger LT Com 65 Bold" pitchFamily="-106" charset="0"/>
              </a:rPr>
              <a:t>Erste kommunizierbare </a:t>
            </a:r>
            <a:br>
              <a:rPr lang="de-DE" sz="1600">
                <a:solidFill>
                  <a:srgbClr val="006DB0"/>
                </a:solidFill>
                <a:latin typeface="Frutiger LT Com 65 Bold" pitchFamily="-106" charset="0"/>
              </a:rPr>
            </a:br>
            <a:r>
              <a:rPr lang="de-DE" sz="1600">
                <a:solidFill>
                  <a:srgbClr val="006DB0"/>
                </a:solidFill>
                <a:latin typeface="Frutiger LT Com 65 Bold" pitchFamily="-106" charset="0"/>
              </a:rPr>
              <a:t>Ergebnisse</a:t>
            </a:r>
          </a:p>
          <a:p>
            <a:pPr algn="ctr"/>
            <a:endParaRPr lang="de-DE" sz="1600">
              <a:solidFill>
                <a:srgbClr val="0C3F72"/>
              </a:solidFill>
              <a:latin typeface="Frutiger LT Com 65 Bold" pitchFamily="-106" charset="0"/>
            </a:endParaRPr>
          </a:p>
        </p:txBody>
      </p:sp>
      <p:sp>
        <p:nvSpPr>
          <p:cNvPr id="11270" name="Textfeld 33"/>
          <p:cNvSpPr txBox="1">
            <a:spLocks noChangeArrowheads="1"/>
          </p:cNvSpPr>
          <p:nvPr/>
        </p:nvSpPr>
        <p:spPr bwMode="auto">
          <a:xfrm>
            <a:off x="4398963" y="3276600"/>
            <a:ext cx="1849437" cy="1282700"/>
          </a:xfrm>
          <a:prstGeom prst="rect">
            <a:avLst/>
          </a:prstGeom>
          <a:noFill/>
          <a:ln w="9525">
            <a:noFill/>
            <a:miter lim="800000"/>
            <a:headEnd/>
            <a:tailEnd/>
          </a:ln>
        </p:spPr>
        <p:txBody>
          <a:bodyPr lIns="0" tIns="0" rIns="0" bIns="0">
            <a:spAutoFit/>
          </a:bodyPr>
          <a:lstStyle/>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Diskussion und Ausformulierung der Vorschläge online</a:t>
            </a:r>
          </a:p>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Öffentlichkeit kann mitwirken</a:t>
            </a:r>
          </a:p>
        </p:txBody>
      </p:sp>
      <p:sp>
        <p:nvSpPr>
          <p:cNvPr id="11271" name="Textfeld 34"/>
          <p:cNvSpPr txBox="1">
            <a:spLocks noChangeArrowheads="1"/>
          </p:cNvSpPr>
          <p:nvPr/>
        </p:nvSpPr>
        <p:spPr bwMode="auto">
          <a:xfrm>
            <a:off x="4398963" y="5000625"/>
            <a:ext cx="1727200" cy="492125"/>
          </a:xfrm>
          <a:prstGeom prst="rect">
            <a:avLst/>
          </a:prstGeom>
          <a:noFill/>
          <a:ln w="9525">
            <a:noFill/>
            <a:miter lim="800000"/>
            <a:headEnd/>
            <a:tailEnd/>
          </a:ln>
        </p:spPr>
        <p:txBody>
          <a:bodyPr lIns="0" tIns="0" rIns="0" bIns="0">
            <a:spAutoFit/>
          </a:bodyPr>
          <a:lstStyle/>
          <a:p>
            <a:pPr algn="ctr"/>
            <a:r>
              <a:rPr lang="de-DE" sz="1600">
                <a:solidFill>
                  <a:srgbClr val="006DB0"/>
                </a:solidFill>
                <a:latin typeface="Frutiger LT Com 65 Bold" pitchFamily="-106" charset="0"/>
              </a:rPr>
              <a:t>Druckfertiges Bürgerprogramm</a:t>
            </a:r>
          </a:p>
        </p:txBody>
      </p:sp>
      <p:sp>
        <p:nvSpPr>
          <p:cNvPr id="11272" name="Textfeld 35"/>
          <p:cNvSpPr txBox="1">
            <a:spLocks noChangeArrowheads="1"/>
          </p:cNvSpPr>
          <p:nvPr/>
        </p:nvSpPr>
        <p:spPr bwMode="auto">
          <a:xfrm>
            <a:off x="6456363" y="3276600"/>
            <a:ext cx="2092325" cy="2052638"/>
          </a:xfrm>
          <a:prstGeom prst="rect">
            <a:avLst/>
          </a:prstGeom>
          <a:noFill/>
          <a:ln w="9525">
            <a:noFill/>
            <a:miter lim="800000"/>
            <a:headEnd/>
            <a:tailEnd/>
          </a:ln>
        </p:spPr>
        <p:txBody>
          <a:bodyPr lIns="0" tIns="0" rIns="0" bIns="0">
            <a:spAutoFit/>
          </a:bodyPr>
          <a:lstStyle/>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Bürgerprogramm wird vorgestellt</a:t>
            </a:r>
          </a:p>
          <a:p>
            <a:pPr marL="179388" indent="-179388">
              <a:lnSpc>
                <a:spcPts val="2000"/>
              </a:lnSpc>
              <a:buClr>
                <a:srgbClr val="006DB0"/>
              </a:buClr>
              <a:buSzPct val="110000"/>
              <a:buFont typeface="Lucida Grande" pitchFamily="-106" charset="0"/>
              <a:buChar char="･"/>
            </a:pPr>
            <a:r>
              <a:rPr lang="de-DE" sz="1400">
                <a:latin typeface="Frutiger LT Com 45 Light" pitchFamily="-106" charset="0"/>
              </a:rPr>
              <a:t>Teilnehmer diskutieren </a:t>
            </a:r>
            <a:br>
              <a:rPr lang="de-DE" sz="1400">
                <a:latin typeface="Frutiger LT Com 45 Light" pitchFamily="-106" charset="0"/>
              </a:rPr>
            </a:br>
            <a:r>
              <a:rPr lang="de-DE" sz="1400">
                <a:latin typeface="Frutiger LT Com 45 Light" pitchFamily="-106" charset="0"/>
              </a:rPr>
              <a:t>Maßnahmen mit Politikern</a:t>
            </a:r>
          </a:p>
          <a:p>
            <a:pPr marL="179388" indent="-179388">
              <a:lnSpc>
                <a:spcPts val="2000"/>
              </a:lnSpc>
              <a:buClr>
                <a:srgbClr val="006DB0"/>
              </a:buClr>
              <a:buFont typeface="Lucida Grande" pitchFamily="-106" charset="0"/>
              <a:buChar char="･"/>
            </a:pPr>
            <a:endParaRPr lang="de-DE" sz="1400">
              <a:latin typeface="Frutiger LT Com 45 Light" pitchFamily="-106" charset="0"/>
            </a:endParaRPr>
          </a:p>
          <a:p>
            <a:pPr marL="179388" indent="-179388">
              <a:lnSpc>
                <a:spcPts val="2000"/>
              </a:lnSpc>
              <a:buClr>
                <a:srgbClr val="006DB0"/>
              </a:buClr>
              <a:buFont typeface="Lucida Grande" pitchFamily="-106" charset="0"/>
              <a:buChar char="･"/>
            </a:pPr>
            <a:endParaRPr lang="de-DE" sz="1400">
              <a:latin typeface="Frutiger LT Com 45 Light" pitchFamily="-106" charset="0"/>
            </a:endParaRPr>
          </a:p>
          <a:p>
            <a:pPr marL="179388" indent="-179388">
              <a:lnSpc>
                <a:spcPts val="2000"/>
              </a:lnSpc>
              <a:buClr>
                <a:srgbClr val="006DB0"/>
              </a:buClr>
              <a:buFont typeface="Lucida Grande" pitchFamily="-106" charset="0"/>
              <a:buChar char="･"/>
            </a:pPr>
            <a:endParaRPr lang="de-DE" sz="1400">
              <a:latin typeface="Frutiger LT Com 45 Light" pitchFamily="-106" charset="0"/>
            </a:endParaRPr>
          </a:p>
        </p:txBody>
      </p:sp>
      <p:sp>
        <p:nvSpPr>
          <p:cNvPr id="37" name="Textfeld 36"/>
          <p:cNvSpPr txBox="1"/>
          <p:nvPr/>
        </p:nvSpPr>
        <p:spPr>
          <a:xfrm>
            <a:off x="6492875" y="5000625"/>
            <a:ext cx="1943100" cy="738188"/>
          </a:xfrm>
          <a:prstGeom prst="rect">
            <a:avLst/>
          </a:prstGeom>
        </p:spPr>
        <p:txBody>
          <a:bodyPr lIns="0" tIns="0" rIns="0" bIns="0">
            <a:spAutoFit/>
          </a:bodyPr>
          <a:lstStyle/>
          <a:p>
            <a:pPr algn="ctr" fontAlgn="auto">
              <a:spcAft>
                <a:spcPts val="0"/>
              </a:spcAft>
              <a:defRPr/>
            </a:pPr>
            <a:r>
              <a:rPr lang="de-DE" sz="1600" dirty="0">
                <a:solidFill>
                  <a:srgbClr val="006DB0"/>
                </a:solidFill>
                <a:latin typeface="Frutiger LT Com 65 Bold"/>
                <a:ea typeface="+mj-ea"/>
                <a:cs typeface="+mj-cs"/>
              </a:rPr>
              <a:t>Vereinbarungen zum Umgang mit Ergebnissen</a:t>
            </a:r>
          </a:p>
        </p:txBody>
      </p:sp>
      <p:sp>
        <p:nvSpPr>
          <p:cNvPr id="38" name="Gleichschenkliges Dreieck 37"/>
          <p:cNvSpPr/>
          <p:nvPr/>
        </p:nvSpPr>
        <p:spPr>
          <a:xfrm rot="10800000">
            <a:off x="5130800" y="4651375"/>
            <a:ext cx="314325" cy="163513"/>
          </a:xfrm>
          <a:prstGeom prst="triangle">
            <a:avLst/>
          </a:prstGeom>
          <a:solidFill>
            <a:srgbClr val="006DB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dirty="0"/>
          </a:p>
        </p:txBody>
      </p:sp>
      <p:sp>
        <p:nvSpPr>
          <p:cNvPr id="39" name="Gleichschenkliges Dreieck 38"/>
          <p:cNvSpPr/>
          <p:nvPr/>
        </p:nvSpPr>
        <p:spPr>
          <a:xfrm rot="10800000">
            <a:off x="3294063" y="4651375"/>
            <a:ext cx="314325" cy="163513"/>
          </a:xfrm>
          <a:prstGeom prst="triangle">
            <a:avLst/>
          </a:prstGeom>
          <a:solidFill>
            <a:srgbClr val="006DB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dirty="0"/>
          </a:p>
        </p:txBody>
      </p:sp>
      <p:sp>
        <p:nvSpPr>
          <p:cNvPr id="40" name="Gleichschenkliges Dreieck 39"/>
          <p:cNvSpPr/>
          <p:nvPr/>
        </p:nvSpPr>
        <p:spPr>
          <a:xfrm rot="10800000">
            <a:off x="7305675" y="4651375"/>
            <a:ext cx="314325" cy="163513"/>
          </a:xfrm>
          <a:prstGeom prst="triangle">
            <a:avLst/>
          </a:prstGeom>
          <a:solidFill>
            <a:srgbClr val="006DB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dirty="0"/>
          </a:p>
        </p:txBody>
      </p:sp>
      <p:sp>
        <p:nvSpPr>
          <p:cNvPr id="11277" name="Textfeld 12"/>
          <p:cNvSpPr txBox="1">
            <a:spLocks noChangeArrowheads="1"/>
          </p:cNvSpPr>
          <p:nvPr/>
        </p:nvSpPr>
        <p:spPr bwMode="auto">
          <a:xfrm>
            <a:off x="347663" y="3276600"/>
            <a:ext cx="1892300" cy="1282700"/>
          </a:xfrm>
          <a:prstGeom prst="rect">
            <a:avLst/>
          </a:prstGeom>
          <a:noFill/>
          <a:ln w="9525">
            <a:noFill/>
            <a:miter lim="800000"/>
            <a:headEnd/>
            <a:tailEnd/>
          </a:ln>
        </p:spPr>
        <p:txBody>
          <a:bodyPr lIns="0" tIns="0" rIns="0" bIns="0">
            <a:spAutoFit/>
          </a:bodyPr>
          <a:lstStyle/>
          <a:p>
            <a:pPr marL="179388" indent="-179388">
              <a:lnSpc>
                <a:spcPts val="2000"/>
              </a:lnSpc>
              <a:buClr>
                <a:srgbClr val="006DB0"/>
              </a:buClr>
              <a:buSzPct val="110000"/>
              <a:buFont typeface="Lucida Grande" pitchFamily="-106" charset="0"/>
              <a:buChar char="･"/>
            </a:pPr>
            <a:r>
              <a:rPr lang="de-DE" sz="1400" dirty="0">
                <a:latin typeface="Frutiger LT Com 45 Light" pitchFamily="-106" charset="0"/>
              </a:rPr>
              <a:t>Teilnehmer werden gewonnen</a:t>
            </a:r>
          </a:p>
          <a:p>
            <a:pPr marL="179388" indent="-179388">
              <a:lnSpc>
                <a:spcPts val="2000"/>
              </a:lnSpc>
              <a:buClr>
                <a:srgbClr val="006DB0"/>
              </a:buClr>
              <a:buSzPct val="110000"/>
              <a:buFont typeface="Lucida Grande" pitchFamily="-106" charset="0"/>
              <a:buChar char="･"/>
            </a:pPr>
            <a:r>
              <a:rPr lang="de-DE" sz="1400" dirty="0">
                <a:latin typeface="Frutiger LT Com 45 Light" pitchFamily="-106" charset="0"/>
              </a:rPr>
              <a:t>Vorinformationen werden bereitgestellt</a:t>
            </a:r>
          </a:p>
          <a:p>
            <a:pPr marL="179388" indent="-179388">
              <a:lnSpc>
                <a:spcPts val="2000"/>
              </a:lnSpc>
              <a:buClr>
                <a:srgbClr val="006DB0"/>
              </a:buClr>
              <a:buFont typeface="Lucida Grande" pitchFamily="-106" charset="0"/>
              <a:buChar char="･"/>
            </a:pPr>
            <a:endParaRPr lang="de-DE" sz="1400" dirty="0">
              <a:solidFill>
                <a:srgbClr val="0C3F72"/>
              </a:solidFill>
              <a:latin typeface="Frutiger LT Com 45 Light" pitchFamily="-106" charset="0"/>
            </a:endParaRPr>
          </a:p>
        </p:txBody>
      </p:sp>
      <p:sp>
        <p:nvSpPr>
          <p:cNvPr id="11278" name="Textfeld 13"/>
          <p:cNvSpPr txBox="1">
            <a:spLocks noChangeArrowheads="1"/>
          </p:cNvSpPr>
          <p:nvPr/>
        </p:nvSpPr>
        <p:spPr bwMode="auto">
          <a:xfrm>
            <a:off x="457200" y="5000625"/>
            <a:ext cx="1911350" cy="984250"/>
          </a:xfrm>
          <a:prstGeom prst="rect">
            <a:avLst/>
          </a:prstGeom>
          <a:noFill/>
          <a:ln w="9525">
            <a:noFill/>
            <a:miter lim="800000"/>
            <a:headEnd/>
            <a:tailEnd/>
          </a:ln>
        </p:spPr>
        <p:txBody>
          <a:bodyPr lIns="0" tIns="0" rIns="0" bIns="0">
            <a:spAutoFit/>
          </a:bodyPr>
          <a:lstStyle/>
          <a:p>
            <a:pPr algn="ctr"/>
            <a:r>
              <a:rPr lang="de-DE" sz="1600">
                <a:solidFill>
                  <a:srgbClr val="006DB0"/>
                </a:solidFill>
                <a:latin typeface="Frutiger LT Com 65 Bold" pitchFamily="-106" charset="0"/>
              </a:rPr>
              <a:t>Teilnehmer stehen fest und sind informiert</a:t>
            </a:r>
          </a:p>
          <a:p>
            <a:pPr algn="ctr"/>
            <a:endParaRPr lang="de-DE" sz="1600">
              <a:solidFill>
                <a:srgbClr val="0C3F72"/>
              </a:solidFill>
              <a:latin typeface="Frutiger LT Com 65 Bold" pitchFamily="-106" charset="0"/>
            </a:endParaRPr>
          </a:p>
        </p:txBody>
      </p:sp>
      <p:sp>
        <p:nvSpPr>
          <p:cNvPr id="15" name="Gleichschenkliges Dreieck 14"/>
          <p:cNvSpPr/>
          <p:nvPr/>
        </p:nvSpPr>
        <p:spPr>
          <a:xfrm rot="10800000">
            <a:off x="1282700" y="4651375"/>
            <a:ext cx="314325" cy="163513"/>
          </a:xfrm>
          <a:prstGeom prst="triangle">
            <a:avLst/>
          </a:prstGeom>
          <a:solidFill>
            <a:srgbClr val="006DB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a:spLocks/>
          </p:cNvSpPr>
          <p:nvPr/>
        </p:nvSpPr>
        <p:spPr>
          <a:xfrm>
            <a:off x="414338" y="3438525"/>
            <a:ext cx="8315325" cy="3419475"/>
          </a:xfrm>
          <a:prstGeom prst="rect">
            <a:avLst/>
          </a:prstGeom>
          <a:solidFill>
            <a:srgbClr val="0043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a:p>
        </p:txBody>
      </p:sp>
      <p:pic>
        <p:nvPicPr>
          <p:cNvPr id="4099" name="Bild 2"/>
          <p:cNvPicPr>
            <a:picLocks noChangeAspect="1"/>
          </p:cNvPicPr>
          <p:nvPr/>
        </p:nvPicPr>
        <p:blipFill>
          <a:blip r:embed="rId3"/>
          <a:srcRect/>
          <a:stretch>
            <a:fillRect/>
          </a:stretch>
        </p:blipFill>
        <p:spPr bwMode="auto">
          <a:xfrm>
            <a:off x="412750" y="3340100"/>
            <a:ext cx="8318500" cy="177800"/>
          </a:xfrm>
          <a:prstGeom prst="rect">
            <a:avLst/>
          </a:prstGeom>
          <a:noFill/>
          <a:ln w="9525">
            <a:noFill/>
            <a:miter lim="800000"/>
            <a:headEnd/>
            <a:tailEnd/>
          </a:ln>
        </p:spPr>
      </p:pic>
      <p:pic>
        <p:nvPicPr>
          <p:cNvPr id="4101" name="Bild 5" descr="Logo_BürgerForum.png"/>
          <p:cNvPicPr>
            <a:picLocks noChangeAspect="1"/>
          </p:cNvPicPr>
          <p:nvPr/>
        </p:nvPicPr>
        <p:blipFill>
          <a:blip r:embed="rId4"/>
          <a:srcRect/>
          <a:stretch>
            <a:fillRect/>
          </a:stretch>
        </p:blipFill>
        <p:spPr bwMode="auto">
          <a:xfrm>
            <a:off x="541338" y="1778000"/>
            <a:ext cx="2876550" cy="1273175"/>
          </a:xfrm>
          <a:prstGeom prst="rect">
            <a:avLst/>
          </a:prstGeom>
          <a:noFill/>
          <a:ln w="9525">
            <a:noFill/>
            <a:miter lim="800000"/>
            <a:headEnd/>
            <a:tailEnd/>
          </a:ln>
        </p:spPr>
      </p:pic>
      <p:sp>
        <p:nvSpPr>
          <p:cNvPr id="6" name="Textfeld 5"/>
          <p:cNvSpPr txBox="1"/>
          <p:nvPr/>
        </p:nvSpPr>
        <p:spPr>
          <a:xfrm>
            <a:off x="1252025" y="4445391"/>
            <a:ext cx="6865033" cy="1723549"/>
          </a:xfrm>
          <a:prstGeom prst="rect">
            <a:avLst/>
          </a:prstGeom>
        </p:spPr>
        <p:txBody>
          <a:bodyPr vert="horz" wrap="square" lIns="0" tIns="0" rIns="0" bIns="0" rtlCol="0" anchor="t">
            <a:spAutoFit/>
          </a:bodyPr>
          <a:lstStyle/>
          <a:p>
            <a:pPr marL="0" marR="0" indent="0" algn="ctr" defTabSz="457200" rtl="0" eaLnBrk="1" fontAlgn="auto" latinLnBrk="0" hangingPunct="1">
              <a:lnSpc>
                <a:spcPct val="100000"/>
              </a:lnSpc>
              <a:spcBef>
                <a:spcPct val="0"/>
              </a:spcBef>
              <a:spcAft>
                <a:spcPts val="0"/>
              </a:spcAft>
              <a:buClrTx/>
              <a:buSzTx/>
              <a:buFontTx/>
              <a:buNone/>
              <a:tabLst/>
            </a:pPr>
            <a:r>
              <a:rPr kumimoji="0" lang="de-DE" sz="2800" b="1" i="0" u="none" strike="noStrike" kern="1200" cap="none" spc="0" normalizeH="0" baseline="0" noProof="0" smtClean="0">
                <a:ln>
                  <a:noFill/>
                </a:ln>
                <a:solidFill>
                  <a:schemeClr val="bg1"/>
                </a:solidFill>
                <a:effectLst/>
                <a:uLnTx/>
                <a:uFillTx/>
                <a:latin typeface="Frutiger LT Com 65 Bold"/>
                <a:ea typeface="+mj-ea"/>
                <a:cs typeface="+mj-cs"/>
              </a:rPr>
              <a:t>HERZLICHEN DANK </a:t>
            </a:r>
          </a:p>
          <a:p>
            <a:pPr marL="0" marR="0" indent="0" algn="ctr" defTabSz="457200" rtl="0" eaLnBrk="1" fontAlgn="auto" latinLnBrk="0" hangingPunct="1">
              <a:lnSpc>
                <a:spcPct val="100000"/>
              </a:lnSpc>
              <a:spcBef>
                <a:spcPct val="0"/>
              </a:spcBef>
              <a:spcAft>
                <a:spcPts val="0"/>
              </a:spcAft>
              <a:buClrTx/>
              <a:buSzTx/>
              <a:buFontTx/>
              <a:buNone/>
              <a:tabLst/>
            </a:pPr>
            <a:r>
              <a:rPr kumimoji="0" lang="de-DE" sz="2800" b="1" i="0" u="none" strike="noStrike" kern="1200" cap="none" spc="0" normalizeH="0" baseline="0" noProof="0" smtClean="0">
                <a:ln>
                  <a:noFill/>
                </a:ln>
                <a:solidFill>
                  <a:schemeClr val="bg1"/>
                </a:solidFill>
                <a:effectLst/>
                <a:uLnTx/>
                <a:uFillTx/>
                <a:latin typeface="Frutiger LT Com 65 Bold"/>
                <a:ea typeface="+mj-ea"/>
                <a:cs typeface="+mj-cs"/>
              </a:rPr>
              <a:t>FÜR IHR ENGAGEMENT </a:t>
            </a:r>
          </a:p>
          <a:p>
            <a:pPr marL="0" marR="0" indent="0" algn="ctr" defTabSz="457200" rtl="0" eaLnBrk="1" fontAlgn="auto" latinLnBrk="0" hangingPunct="1">
              <a:lnSpc>
                <a:spcPct val="100000"/>
              </a:lnSpc>
              <a:spcBef>
                <a:spcPct val="0"/>
              </a:spcBef>
              <a:spcAft>
                <a:spcPts val="0"/>
              </a:spcAft>
              <a:buClrTx/>
              <a:buSzTx/>
              <a:buFontTx/>
              <a:buNone/>
              <a:tabLst/>
            </a:pPr>
            <a:r>
              <a:rPr kumimoji="0" lang="de-DE" sz="2800" b="1" i="0" u="none" strike="noStrike" kern="1200" cap="none" spc="0" normalizeH="0" baseline="0" noProof="0" smtClean="0">
                <a:ln>
                  <a:noFill/>
                </a:ln>
                <a:solidFill>
                  <a:schemeClr val="bg1"/>
                </a:solidFill>
                <a:effectLst/>
                <a:uLnTx/>
                <a:uFillTx/>
                <a:latin typeface="Frutiger LT Com 65 Bold"/>
                <a:ea typeface="+mj-ea"/>
                <a:cs typeface="+mj-cs"/>
              </a:rPr>
              <a:t>UND </a:t>
            </a:r>
          </a:p>
          <a:p>
            <a:pPr marL="0" marR="0" indent="0" algn="ctr" defTabSz="457200" rtl="0" eaLnBrk="1" fontAlgn="auto" latinLnBrk="0" hangingPunct="1">
              <a:lnSpc>
                <a:spcPct val="100000"/>
              </a:lnSpc>
              <a:spcBef>
                <a:spcPct val="0"/>
              </a:spcBef>
              <a:spcAft>
                <a:spcPts val="0"/>
              </a:spcAft>
              <a:buClrTx/>
              <a:buSzTx/>
              <a:buFontTx/>
              <a:buNone/>
              <a:tabLst/>
            </a:pPr>
            <a:r>
              <a:rPr kumimoji="0" lang="de-DE" sz="2800" b="1" i="0" u="none" strike="noStrike" kern="1200" cap="none" spc="0" normalizeH="0" baseline="0" noProof="0" smtClean="0">
                <a:ln>
                  <a:noFill/>
                </a:ln>
                <a:solidFill>
                  <a:schemeClr val="bg1"/>
                </a:solidFill>
                <a:effectLst/>
                <a:uLnTx/>
                <a:uFillTx/>
                <a:latin typeface="Frutiger LT Com 65 Bold"/>
                <a:ea typeface="+mj-ea"/>
                <a:cs typeface="+mj-cs"/>
              </a:rPr>
              <a:t>AUF WIEDERSEHEN ONLINE </a:t>
            </a:r>
            <a:endParaRPr kumimoji="0" lang="de-DE" sz="2800" b="1" i="0" u="none" strike="noStrike" kern="1200" cap="none" spc="0" normalizeH="0" baseline="0" noProof="0" dirty="0" smtClean="0">
              <a:ln>
                <a:noFill/>
              </a:ln>
              <a:solidFill>
                <a:schemeClr val="bg1"/>
              </a:solidFill>
              <a:effectLst/>
              <a:uLnTx/>
              <a:uFillTx/>
              <a:latin typeface="Frutiger LT Com 65 Bold"/>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86576"/>
            <a:ext cx="8229600" cy="369332"/>
          </a:xfrm>
        </p:spPr>
        <p:txBody>
          <a:bodyPr/>
          <a:lstStyle/>
          <a:p>
            <a:r>
              <a:rPr lang="de-DE" sz="2400" b="1" smtClean="0"/>
              <a:t>Programm</a:t>
            </a:r>
            <a:endParaRPr lang="de-DE" sz="2400" b="1"/>
          </a:p>
        </p:txBody>
      </p:sp>
      <p:graphicFrame>
        <p:nvGraphicFramePr>
          <p:cNvPr id="5" name="Tabelle 4"/>
          <p:cNvGraphicFramePr>
            <a:graphicFrameLocks noGrp="1"/>
          </p:cNvGraphicFramePr>
          <p:nvPr>
            <p:extLst>
              <p:ext uri="{D42A27DB-BD31-4B8C-83A1-F6EECF244321}">
                <p14:modId xmlns:p14="http://schemas.microsoft.com/office/powerpoint/2010/main" val="2578433642"/>
              </p:ext>
            </p:extLst>
          </p:nvPr>
        </p:nvGraphicFramePr>
        <p:xfrm>
          <a:off x="1060862" y="1709408"/>
          <a:ext cx="7424057" cy="4263880"/>
        </p:xfrm>
        <a:graphic>
          <a:graphicData uri="http://schemas.openxmlformats.org/drawingml/2006/table">
            <a:tbl>
              <a:tblPr firstRow="1" bandRow="1">
                <a:tableStyleId>{5C22544A-7EE6-4342-B048-85BDC9FD1C3A}</a:tableStyleId>
              </a:tblPr>
              <a:tblGrid>
                <a:gridCol w="827315"/>
                <a:gridCol w="6596742"/>
              </a:tblGrid>
              <a:tr h="370840">
                <a:tc>
                  <a:txBody>
                    <a:bodyPr/>
                    <a:lstStyle/>
                    <a:p>
                      <a:pPr algn="ctr">
                        <a:spcAft>
                          <a:spcPts val="600"/>
                        </a:spcAft>
                      </a:pPr>
                      <a:r>
                        <a:rPr lang="de-DE" sz="1800" b="1" dirty="0">
                          <a:solidFill>
                            <a:srgbClr val="FFFFFF"/>
                          </a:solidFill>
                          <a:latin typeface="Frutiger LT Com 45 Light"/>
                          <a:ea typeface="Times New Roman"/>
                          <a:cs typeface="Arial"/>
                        </a:rPr>
                        <a:t>Zeit </a:t>
                      </a:r>
                      <a:endParaRPr lang="de-DE" sz="1800" dirty="0">
                        <a:latin typeface="Frutiger LT Com 45 Light"/>
                        <a:ea typeface="Times New Roman"/>
                        <a:cs typeface="Times New Roman"/>
                      </a:endParaRPr>
                    </a:p>
                  </a:txBody>
                  <a:tcPr marL="68580" marR="68580" marT="72000" marB="0"/>
                </a:tc>
                <a:tc>
                  <a:txBody>
                    <a:bodyPr/>
                    <a:lstStyle/>
                    <a:p>
                      <a:pPr algn="ctr">
                        <a:spcAft>
                          <a:spcPts val="600"/>
                        </a:spcAft>
                      </a:pPr>
                      <a:r>
                        <a:rPr lang="de-DE" sz="1800" b="1" dirty="0">
                          <a:solidFill>
                            <a:srgbClr val="FFFFFF"/>
                          </a:solidFill>
                          <a:latin typeface="Frutiger LT Com 45 Light"/>
                          <a:ea typeface="Times New Roman"/>
                          <a:cs typeface="Arial"/>
                        </a:rPr>
                        <a:t>Ablauf</a:t>
                      </a:r>
                      <a:endParaRPr lang="de-DE" sz="1800"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dirty="0" smtClean="0">
                          <a:latin typeface="Frutiger LT Com 45 Light"/>
                          <a:ea typeface="Times New Roman"/>
                          <a:cs typeface="Arial"/>
                        </a:rPr>
                        <a:t>09.45</a:t>
                      </a:r>
                      <a:endParaRPr lang="de-DE" sz="1800" b="1" dirty="0">
                        <a:latin typeface="Frutiger LT Com 45 Light"/>
                        <a:ea typeface="Times New Roman"/>
                        <a:cs typeface="Times New Roman"/>
                      </a:endParaRPr>
                    </a:p>
                  </a:txBody>
                  <a:tcPr marL="68580" marR="68580" marT="72000" marB="0"/>
                </a:tc>
                <a:tc>
                  <a:txBody>
                    <a:bodyPr/>
                    <a:lstStyle/>
                    <a:p>
                      <a:pPr>
                        <a:spcAft>
                          <a:spcPts val="600"/>
                        </a:spcAft>
                      </a:pPr>
                      <a:r>
                        <a:rPr lang="de-DE" sz="1800" b="1" dirty="0">
                          <a:latin typeface="Frutiger LT Com 45 Light"/>
                          <a:ea typeface="Times New Roman"/>
                          <a:cs typeface="Arial"/>
                        </a:rPr>
                        <a:t>Begrüßung, Einführung </a:t>
                      </a:r>
                      <a:r>
                        <a:rPr lang="de-DE" sz="1800" b="1" dirty="0" smtClean="0">
                          <a:latin typeface="Frutiger LT Com 45 Light"/>
                          <a:ea typeface="Times New Roman"/>
                          <a:cs typeface="Arial"/>
                        </a:rPr>
                        <a:t>und Kennenlernen</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dirty="0" smtClean="0">
                          <a:latin typeface="Frutiger LT Com 45 Light"/>
                          <a:ea typeface="Times New Roman"/>
                          <a:cs typeface="Arial"/>
                        </a:rPr>
                        <a:t>10.45 </a:t>
                      </a:r>
                      <a:endParaRPr lang="de-DE" sz="1800" b="1" dirty="0">
                        <a:latin typeface="Frutiger LT Com 45 Light"/>
                        <a:ea typeface="Times New Roman"/>
                        <a:cs typeface="Times New Roman"/>
                      </a:endParaRPr>
                    </a:p>
                  </a:txBody>
                  <a:tcPr marL="68580" marR="68580" marT="72000" marB="0"/>
                </a:tc>
                <a:tc>
                  <a:txBody>
                    <a:bodyPr/>
                    <a:lstStyle/>
                    <a:p>
                      <a:pPr>
                        <a:spcAft>
                          <a:spcPts val="600"/>
                        </a:spcAft>
                      </a:pPr>
                      <a:r>
                        <a:rPr lang="de-DE" sz="1800" b="1" dirty="0">
                          <a:latin typeface="Frutiger LT Com 45 Light"/>
                          <a:ea typeface="Times New Roman"/>
                          <a:cs typeface="Arial"/>
                        </a:rPr>
                        <a:t>Arbeitsphase 1: </a:t>
                      </a:r>
                      <a:endParaRPr lang="de-DE" sz="1800" b="1" dirty="0" smtClean="0">
                        <a:latin typeface="Frutiger LT Com 45 Light"/>
                        <a:ea typeface="Times New Roman"/>
                        <a:cs typeface="Arial"/>
                      </a:endParaRPr>
                    </a:p>
                    <a:p>
                      <a:pPr>
                        <a:spcAft>
                          <a:spcPts val="600"/>
                        </a:spcAft>
                      </a:pPr>
                      <a:r>
                        <a:rPr lang="de-DE" sz="1800" b="1" dirty="0" smtClean="0">
                          <a:latin typeface="Frutiger LT Com 45 Light"/>
                          <a:ea typeface="Times New Roman"/>
                          <a:cs typeface="Arial"/>
                        </a:rPr>
                        <a:t>Ideensammlung und Erarbeitung von Bürgervorschlägen</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a:latin typeface="Frutiger LT Com 45 Light"/>
                          <a:ea typeface="Times New Roman"/>
                          <a:cs typeface="Arial"/>
                        </a:rPr>
                        <a:t>13.00 </a:t>
                      </a:r>
                      <a:endParaRPr lang="de-DE" sz="1800" b="1">
                        <a:latin typeface="Frutiger LT Com 45 Light"/>
                        <a:ea typeface="Times New Roman"/>
                        <a:cs typeface="Times New Roman"/>
                      </a:endParaRPr>
                    </a:p>
                  </a:txBody>
                  <a:tcPr marL="68580" marR="68580" marT="72000" marB="0"/>
                </a:tc>
                <a:tc>
                  <a:txBody>
                    <a:bodyPr/>
                    <a:lstStyle/>
                    <a:p>
                      <a:pPr>
                        <a:spcAft>
                          <a:spcPts val="600"/>
                        </a:spcAft>
                      </a:pPr>
                      <a:r>
                        <a:rPr lang="de-DE" sz="1800" b="1" dirty="0">
                          <a:latin typeface="Frutiger LT Com 45 Light"/>
                          <a:ea typeface="Times New Roman"/>
                          <a:cs typeface="Arial"/>
                        </a:rPr>
                        <a:t>Mittagspause</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a:latin typeface="Frutiger LT Com 45 Light"/>
                          <a:ea typeface="Times New Roman"/>
                          <a:cs typeface="Arial"/>
                        </a:rPr>
                        <a:t>14.00 </a:t>
                      </a:r>
                      <a:endParaRPr lang="de-DE" sz="1800" b="1">
                        <a:latin typeface="Frutiger LT Com 45 Light"/>
                        <a:ea typeface="Times New Roman"/>
                        <a:cs typeface="Times New Roman"/>
                      </a:endParaRPr>
                    </a:p>
                  </a:txBody>
                  <a:tcPr marL="68580" marR="68580" marT="72000" marB="0"/>
                </a:tc>
                <a:tc>
                  <a:txBody>
                    <a:bodyPr/>
                    <a:lstStyle/>
                    <a:p>
                      <a:pPr>
                        <a:spcAft>
                          <a:spcPts val="600"/>
                        </a:spcAft>
                      </a:pPr>
                      <a:r>
                        <a:rPr lang="de-DE" sz="1800" b="1" dirty="0">
                          <a:latin typeface="Frutiger LT Com 45 Light"/>
                          <a:ea typeface="Times New Roman"/>
                          <a:cs typeface="Arial"/>
                        </a:rPr>
                        <a:t>Arbeitsphase 2: </a:t>
                      </a:r>
                      <a:endParaRPr lang="de-DE" sz="1800" b="1" dirty="0" smtClean="0">
                        <a:latin typeface="Frutiger LT Com 45 Light"/>
                        <a:ea typeface="Times New Roman"/>
                        <a:cs typeface="Arial"/>
                      </a:endParaRPr>
                    </a:p>
                    <a:p>
                      <a:pPr>
                        <a:spcAft>
                          <a:spcPts val="600"/>
                        </a:spcAft>
                      </a:pPr>
                      <a:r>
                        <a:rPr lang="de-DE" sz="1800" b="1" dirty="0" smtClean="0">
                          <a:latin typeface="Frutiger LT Com 45 Light"/>
                          <a:ea typeface="Times New Roman"/>
                          <a:cs typeface="Arial"/>
                        </a:rPr>
                        <a:t>Debatte zur</a:t>
                      </a:r>
                      <a:r>
                        <a:rPr lang="de-DE" sz="1800" b="1" baseline="0" dirty="0" smtClean="0">
                          <a:latin typeface="Frutiger LT Com 45 Light"/>
                          <a:ea typeface="Times New Roman"/>
                          <a:cs typeface="Arial"/>
                        </a:rPr>
                        <a:t> </a:t>
                      </a:r>
                      <a:r>
                        <a:rPr lang="de-DE" sz="1800" b="1" dirty="0" smtClean="0">
                          <a:latin typeface="Frutiger LT Com 45 Light"/>
                          <a:ea typeface="Times New Roman"/>
                          <a:cs typeface="Arial"/>
                        </a:rPr>
                        <a:t>finalen </a:t>
                      </a:r>
                      <a:r>
                        <a:rPr lang="de-DE" sz="1800" b="1" dirty="0">
                          <a:latin typeface="Frutiger LT Com 45 Light"/>
                          <a:ea typeface="Times New Roman"/>
                          <a:cs typeface="Arial"/>
                        </a:rPr>
                        <a:t>Auswahl der Top 3 </a:t>
                      </a:r>
                      <a:r>
                        <a:rPr lang="de-DE" sz="1800" b="1" dirty="0" smtClean="0">
                          <a:latin typeface="Frutiger LT Com 45 Light"/>
                          <a:ea typeface="Times New Roman"/>
                          <a:cs typeface="Arial"/>
                        </a:rPr>
                        <a:t>Bürgervorschläge und </a:t>
                      </a:r>
                      <a:r>
                        <a:rPr lang="de-DE" sz="1800" b="1" dirty="0">
                          <a:latin typeface="Frutiger LT Com 45 Light"/>
                          <a:ea typeface="Times New Roman"/>
                          <a:cs typeface="Arial"/>
                        </a:rPr>
                        <a:t>Wahl der </a:t>
                      </a:r>
                      <a:r>
                        <a:rPr lang="de-DE" sz="1800" b="1" dirty="0" smtClean="0">
                          <a:latin typeface="Frutiger LT Com 45 Light"/>
                          <a:ea typeface="Times New Roman"/>
                          <a:cs typeface="Arial"/>
                        </a:rPr>
                        <a:t>Bürgerredakteure</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a:latin typeface="Frutiger LT Com 45 Light"/>
                          <a:ea typeface="Times New Roman"/>
                          <a:cs typeface="Arial"/>
                        </a:rPr>
                        <a:t>15.25 </a:t>
                      </a:r>
                      <a:endParaRPr lang="de-DE" sz="1800" b="1">
                        <a:latin typeface="Frutiger LT Com 45 Light"/>
                        <a:ea typeface="Times New Roman"/>
                        <a:cs typeface="Times New Roman"/>
                      </a:endParaRPr>
                    </a:p>
                  </a:txBody>
                  <a:tcPr marL="68580" marR="68580" marT="72000" marB="0"/>
                </a:tc>
                <a:tc>
                  <a:txBody>
                    <a:bodyPr/>
                    <a:lstStyle/>
                    <a:p>
                      <a:pPr>
                        <a:spcAft>
                          <a:spcPts val="600"/>
                        </a:spcAft>
                      </a:pPr>
                      <a:r>
                        <a:rPr lang="de-DE" sz="1800" b="1">
                          <a:latin typeface="Frutiger LT Com 45 Light"/>
                          <a:ea typeface="Times New Roman"/>
                          <a:cs typeface="Arial"/>
                        </a:rPr>
                        <a:t>Kaffeepause</a:t>
                      </a:r>
                      <a:endParaRPr lang="de-DE" sz="1800" b="1">
                        <a:latin typeface="Frutiger LT Com 45 Light"/>
                        <a:ea typeface="Times New Roman"/>
                        <a:cs typeface="Times New Roman"/>
                      </a:endParaRPr>
                    </a:p>
                  </a:txBody>
                  <a:tcPr marL="68580" marR="68580" marT="72000" marB="0"/>
                </a:tc>
              </a:tr>
              <a:tr h="370840">
                <a:tc>
                  <a:txBody>
                    <a:bodyPr/>
                    <a:lstStyle/>
                    <a:p>
                      <a:pPr>
                        <a:spcAft>
                          <a:spcPts val="600"/>
                        </a:spcAft>
                      </a:pPr>
                      <a:r>
                        <a:rPr lang="fr-FR" sz="1800" b="1">
                          <a:latin typeface="Frutiger LT Com 45 Light"/>
                          <a:ea typeface="Times New Roman"/>
                          <a:cs typeface="Arial"/>
                        </a:rPr>
                        <a:t>15.40 </a:t>
                      </a:r>
                      <a:endParaRPr lang="de-DE" sz="1800" b="1">
                        <a:latin typeface="Frutiger LT Com 45 Light"/>
                        <a:ea typeface="Times New Roman"/>
                        <a:cs typeface="Times New Roman"/>
                      </a:endParaRPr>
                    </a:p>
                  </a:txBody>
                  <a:tcPr marL="68580" marR="68580" marT="72000" marB="0"/>
                </a:tc>
                <a:tc>
                  <a:txBody>
                    <a:bodyPr/>
                    <a:lstStyle/>
                    <a:p>
                      <a:pPr>
                        <a:spcAft>
                          <a:spcPts val="600"/>
                        </a:spcAft>
                      </a:pPr>
                      <a:r>
                        <a:rPr lang="de-DE" sz="1800" b="1" dirty="0" smtClean="0">
                          <a:latin typeface="Frutiger LT Com 45 Light"/>
                          <a:ea typeface="Times New Roman"/>
                          <a:cs typeface="Arial"/>
                        </a:rPr>
                        <a:t>Praktische Hinweise für die Online-Werkstatt </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dirty="0" smtClean="0">
                          <a:latin typeface="Frutiger LT Com 45 Light"/>
                          <a:ea typeface="Times New Roman"/>
                          <a:cs typeface="Arial"/>
                        </a:rPr>
                        <a:t>15.55 </a:t>
                      </a:r>
                      <a:endParaRPr lang="de-DE" sz="1800" b="1" dirty="0">
                        <a:latin typeface="Frutiger LT Com 45 Light"/>
                        <a:ea typeface="Times New Roman"/>
                        <a:cs typeface="Times New Roman"/>
                      </a:endParaRPr>
                    </a:p>
                  </a:txBody>
                  <a:tcPr marL="68580" marR="68580" marT="72000" marB="0"/>
                </a:tc>
                <a:tc>
                  <a:txBody>
                    <a:bodyPr/>
                    <a:lstStyle/>
                    <a:p>
                      <a:pPr>
                        <a:spcAft>
                          <a:spcPts val="600"/>
                        </a:spcAft>
                      </a:pPr>
                      <a:r>
                        <a:rPr lang="de-DE" sz="1800" b="1" dirty="0" smtClean="0">
                          <a:latin typeface="Frutiger LT Com 45 Light"/>
                          <a:ea typeface="Times New Roman"/>
                          <a:cs typeface="Arial"/>
                        </a:rPr>
                        <a:t>Ausblick BürgerForum </a:t>
                      </a:r>
                      <a:endParaRPr lang="de-DE" sz="1800" b="1" dirty="0">
                        <a:latin typeface="Frutiger LT Com 45 Light"/>
                        <a:ea typeface="Times New Roman"/>
                        <a:cs typeface="Times New Roman"/>
                      </a:endParaRPr>
                    </a:p>
                  </a:txBody>
                  <a:tcPr marL="68580" marR="68580" marT="72000" marB="0"/>
                </a:tc>
              </a:tr>
              <a:tr h="370840">
                <a:tc>
                  <a:txBody>
                    <a:bodyPr/>
                    <a:lstStyle/>
                    <a:p>
                      <a:pPr>
                        <a:spcAft>
                          <a:spcPts val="600"/>
                        </a:spcAft>
                      </a:pPr>
                      <a:r>
                        <a:rPr lang="de-DE" sz="1800" b="1" dirty="0" smtClean="0">
                          <a:latin typeface="Frutiger LT Com 45 Light"/>
                          <a:ea typeface="Times New Roman"/>
                          <a:cs typeface="Arial"/>
                        </a:rPr>
                        <a:t>16.15 </a:t>
                      </a:r>
                      <a:endParaRPr lang="de-DE" sz="1800" b="1" dirty="0">
                        <a:latin typeface="Frutiger LT Com 45 Light"/>
                        <a:ea typeface="Times New Roman"/>
                        <a:cs typeface="Times New Roman"/>
                      </a:endParaRPr>
                    </a:p>
                  </a:txBody>
                  <a:tcPr marL="68580" marR="68580" marT="72000" marB="0"/>
                </a:tc>
                <a:tc>
                  <a:txBody>
                    <a:bodyPr/>
                    <a:lstStyle/>
                    <a:p>
                      <a:pPr>
                        <a:spcAft>
                          <a:spcPts val="600"/>
                        </a:spcAft>
                      </a:pPr>
                      <a:r>
                        <a:rPr lang="de-DE" sz="1800" b="1" dirty="0" smtClean="0">
                          <a:latin typeface="Frutiger LT Com 45 Light"/>
                          <a:ea typeface="Times New Roman"/>
                          <a:cs typeface="Arial"/>
                        </a:rPr>
                        <a:t>Ende</a:t>
                      </a:r>
                      <a:endParaRPr lang="de-DE" sz="1800" b="1" dirty="0">
                        <a:latin typeface="Frutiger LT Com 45 Light"/>
                        <a:ea typeface="Times New Roman"/>
                        <a:cs typeface="Times New Roman"/>
                      </a:endParaRPr>
                    </a:p>
                  </a:txBody>
                  <a:tcPr marL="68580" marR="68580" marT="72000" marB="0"/>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86576"/>
            <a:ext cx="8229600" cy="369332"/>
          </a:xfrm>
        </p:spPr>
        <p:txBody>
          <a:bodyPr/>
          <a:lstStyle/>
          <a:p>
            <a:r>
              <a:rPr lang="de-DE" sz="2400" b="1" smtClean="0"/>
              <a:t>Ihre Themenausschüsse auf einen Blick</a:t>
            </a:r>
            <a:endParaRPr lang="de-DE" sz="2400" b="1"/>
          </a:p>
        </p:txBody>
      </p:sp>
      <p:sp>
        <p:nvSpPr>
          <p:cNvPr id="3" name="Textplatzhalter 2"/>
          <p:cNvSpPr>
            <a:spLocks noGrp="1"/>
          </p:cNvSpPr>
          <p:nvPr>
            <p:ph type="body" sz="quarter" idx="10"/>
          </p:nvPr>
        </p:nvSpPr>
        <p:spPr/>
        <p:txBody>
          <a:bodyPr/>
          <a:lstStyle/>
          <a:p>
            <a:endParaRPr lang="de-DE"/>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86576"/>
            <a:ext cx="8229600" cy="369332"/>
          </a:xfrm>
        </p:spPr>
        <p:txBody>
          <a:bodyPr/>
          <a:lstStyle/>
          <a:p>
            <a:r>
              <a:rPr lang="de-DE" sz="2400" b="1" dirty="0" smtClean="0"/>
              <a:t>7 Schritte zu Bürgervorschlägen pro Themenausschuss</a:t>
            </a:r>
            <a:endParaRPr lang="de-DE" sz="2400" b="1" dirty="0"/>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ctr" eaLnBrk="0" hangingPunct="0"/>
            <a:endParaRPr lang="de-DE"/>
          </a:p>
        </p:txBody>
      </p:sp>
      <p:grpSp>
        <p:nvGrpSpPr>
          <p:cNvPr id="4" name="Gruppieren 3"/>
          <p:cNvGrpSpPr/>
          <p:nvPr/>
        </p:nvGrpSpPr>
        <p:grpSpPr>
          <a:xfrm>
            <a:off x="2471009" y="1690088"/>
            <a:ext cx="4461805" cy="4827089"/>
            <a:chOff x="2471010" y="1690089"/>
            <a:chExt cx="3540526" cy="4013574"/>
          </a:xfrm>
        </p:grpSpPr>
        <p:pic>
          <p:nvPicPr>
            <p:cNvPr id="9" name="Picture 7" descr="trichter"/>
            <p:cNvPicPr>
              <a:picLocks noChangeAspect="1" noChangeArrowheads="1"/>
            </p:cNvPicPr>
            <p:nvPr/>
          </p:nvPicPr>
          <p:blipFill>
            <a:blip r:embed="rId3" cstate="print">
              <a:clrChange>
                <a:clrFrom>
                  <a:srgbClr val="FFFFFF"/>
                </a:clrFrom>
                <a:clrTo>
                  <a:srgbClr val="FFFFFF">
                    <a:alpha val="0"/>
                  </a:srgbClr>
                </a:clrTo>
              </a:clrChange>
            </a:blip>
            <a:srcRect b="7692"/>
            <a:stretch>
              <a:fillRect/>
            </a:stretch>
          </p:blipFill>
          <p:spPr bwMode="auto">
            <a:xfrm>
              <a:off x="2585711" y="1704602"/>
              <a:ext cx="3425825" cy="3519581"/>
            </a:xfrm>
            <a:prstGeom prst="rect">
              <a:avLst/>
            </a:prstGeom>
            <a:noFill/>
            <a:ln w="9525">
              <a:noFill/>
              <a:miter lim="800000"/>
              <a:headEnd/>
              <a:tailEnd/>
            </a:ln>
          </p:spPr>
        </p:pic>
        <p:sp>
          <p:nvSpPr>
            <p:cNvPr id="35" name="Pfeil nach unten 34"/>
            <p:cNvSpPr/>
            <p:nvPr/>
          </p:nvSpPr>
          <p:spPr>
            <a:xfrm>
              <a:off x="3886201" y="1690089"/>
              <a:ext cx="628380" cy="4013574"/>
            </a:xfrm>
            <a:prstGeom prst="downArrow">
              <a:avLst>
                <a:gd name="adj1" fmla="val 37874"/>
                <a:gd name="adj2" fmla="val 7822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AutoShape 14"/>
            <p:cNvSpPr>
              <a:spLocks noChangeArrowheads="1"/>
            </p:cNvSpPr>
            <p:nvPr/>
          </p:nvSpPr>
          <p:spPr bwMode="auto">
            <a:xfrm>
              <a:off x="3377087" y="1884686"/>
              <a:ext cx="1667669"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smtClean="0">
                  <a:solidFill>
                    <a:schemeClr val="bg1"/>
                  </a:solidFill>
                  <a:latin typeface="Frutiger LT Com 45 Light"/>
                </a:rPr>
                <a:t>1. Erste </a:t>
              </a:r>
              <a:r>
                <a:rPr lang="de-DE" sz="1400" dirty="0" smtClean="0">
                  <a:solidFill>
                    <a:schemeClr val="bg1"/>
                  </a:solidFill>
                  <a:latin typeface="Frutiger LT Com 45 Light"/>
                </a:rPr>
                <a:t>Diskussion</a:t>
              </a:r>
              <a:endParaRPr lang="de-DE" sz="1400" dirty="0">
                <a:solidFill>
                  <a:schemeClr val="bg1"/>
                </a:solidFill>
                <a:latin typeface="Frutiger LT Com 45 Light"/>
              </a:endParaRPr>
            </a:p>
          </p:txBody>
        </p:sp>
        <p:sp>
          <p:nvSpPr>
            <p:cNvPr id="23" name="AutoShape 14"/>
            <p:cNvSpPr>
              <a:spLocks noChangeArrowheads="1"/>
            </p:cNvSpPr>
            <p:nvPr/>
          </p:nvSpPr>
          <p:spPr bwMode="auto">
            <a:xfrm>
              <a:off x="3156093" y="2296323"/>
              <a:ext cx="2133600"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smtClean="0">
                  <a:solidFill>
                    <a:schemeClr val="bg1"/>
                  </a:solidFill>
                  <a:latin typeface="Frutiger LT Com 45 Light"/>
                </a:rPr>
                <a:t>2. Auswahl </a:t>
              </a:r>
              <a:r>
                <a:rPr lang="de-DE" sz="1400" dirty="0" smtClean="0">
                  <a:solidFill>
                    <a:schemeClr val="bg1"/>
                  </a:solidFill>
                  <a:latin typeface="Frutiger LT Com 45 Light"/>
                </a:rPr>
                <a:t>von 2 Ideen</a:t>
              </a:r>
              <a:endParaRPr lang="de-DE" sz="1400" dirty="0">
                <a:solidFill>
                  <a:schemeClr val="bg1"/>
                </a:solidFill>
                <a:latin typeface="Frutiger LT Com 45 Light"/>
              </a:endParaRPr>
            </a:p>
          </p:txBody>
        </p:sp>
        <p:sp>
          <p:nvSpPr>
            <p:cNvPr id="25" name="AutoShape 14"/>
            <p:cNvSpPr>
              <a:spLocks noChangeArrowheads="1"/>
            </p:cNvSpPr>
            <p:nvPr/>
          </p:nvSpPr>
          <p:spPr bwMode="auto">
            <a:xfrm>
              <a:off x="2784135" y="2703677"/>
              <a:ext cx="2858306"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dirty="0" smtClean="0">
                  <a:solidFill>
                    <a:schemeClr val="bg1"/>
                  </a:solidFill>
                  <a:latin typeface="Frutiger LT Com 45 Light"/>
                </a:rPr>
                <a:t>3. Übersicht der Vorschlagsideen</a:t>
              </a:r>
              <a:endParaRPr lang="de-DE" sz="1400" dirty="0">
                <a:solidFill>
                  <a:schemeClr val="bg1"/>
                </a:solidFill>
                <a:latin typeface="Frutiger LT Com 45 Light"/>
              </a:endParaRPr>
            </a:p>
          </p:txBody>
        </p:sp>
        <p:sp>
          <p:nvSpPr>
            <p:cNvPr id="27" name="AutoShape 14"/>
            <p:cNvSpPr>
              <a:spLocks noChangeArrowheads="1"/>
            </p:cNvSpPr>
            <p:nvPr/>
          </p:nvSpPr>
          <p:spPr bwMode="auto">
            <a:xfrm>
              <a:off x="2495999" y="3123249"/>
              <a:ext cx="3427429"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dirty="0" smtClean="0">
                  <a:solidFill>
                    <a:schemeClr val="bg1"/>
                  </a:solidFill>
                  <a:latin typeface="Frutiger LT Com 45 Light"/>
                </a:rPr>
                <a:t>4. Anfertigung eines Bürgervorschlages</a:t>
              </a:r>
              <a:endParaRPr lang="de-DE" sz="1400" dirty="0">
                <a:solidFill>
                  <a:schemeClr val="bg1"/>
                </a:solidFill>
                <a:latin typeface="Frutiger LT Com 45 Light"/>
              </a:endParaRPr>
            </a:p>
          </p:txBody>
        </p:sp>
        <p:sp>
          <p:nvSpPr>
            <p:cNvPr id="29" name="AutoShape 14"/>
            <p:cNvSpPr>
              <a:spLocks noChangeArrowheads="1"/>
            </p:cNvSpPr>
            <p:nvPr/>
          </p:nvSpPr>
          <p:spPr bwMode="auto">
            <a:xfrm>
              <a:off x="2539667" y="3588295"/>
              <a:ext cx="3340509"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dirty="0" smtClean="0">
                  <a:solidFill>
                    <a:schemeClr val="bg1"/>
                  </a:solidFill>
                  <a:latin typeface="Frutiger LT Com 45 Light"/>
                </a:rPr>
                <a:t>5. Ausstellung der 3 Bürgervorschläge</a:t>
              </a:r>
              <a:endParaRPr lang="de-DE" sz="1400" dirty="0">
                <a:solidFill>
                  <a:schemeClr val="bg1"/>
                </a:solidFill>
                <a:latin typeface="Frutiger LT Com 45 Light"/>
              </a:endParaRPr>
            </a:p>
          </p:txBody>
        </p:sp>
        <p:sp>
          <p:nvSpPr>
            <p:cNvPr id="32" name="AutoShape 14"/>
            <p:cNvSpPr>
              <a:spLocks noChangeArrowheads="1"/>
            </p:cNvSpPr>
            <p:nvPr/>
          </p:nvSpPr>
          <p:spPr bwMode="auto">
            <a:xfrm>
              <a:off x="2773429" y="3951447"/>
              <a:ext cx="2868221"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smtClean="0">
                  <a:solidFill>
                    <a:schemeClr val="bg1"/>
                  </a:solidFill>
                  <a:latin typeface="Frutiger LT Com 45 Light"/>
                </a:rPr>
                <a:t>6. Tischdebatte </a:t>
              </a:r>
              <a:r>
                <a:rPr lang="de-DE" sz="1400" dirty="0" smtClean="0">
                  <a:solidFill>
                    <a:schemeClr val="bg1"/>
                  </a:solidFill>
                  <a:latin typeface="Frutiger LT Com 45 Light"/>
                </a:rPr>
                <a:t>für Entscheidung</a:t>
              </a:r>
              <a:endParaRPr lang="de-DE" sz="1400" dirty="0">
                <a:solidFill>
                  <a:schemeClr val="bg1"/>
                </a:solidFill>
                <a:latin typeface="Frutiger LT Com 45 Light"/>
              </a:endParaRPr>
            </a:p>
          </p:txBody>
        </p:sp>
        <p:sp>
          <p:nvSpPr>
            <p:cNvPr id="33" name="AutoShape 14"/>
            <p:cNvSpPr>
              <a:spLocks noChangeArrowheads="1"/>
            </p:cNvSpPr>
            <p:nvPr/>
          </p:nvSpPr>
          <p:spPr bwMode="auto">
            <a:xfrm>
              <a:off x="2471010" y="4371500"/>
              <a:ext cx="3496871"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dirty="0" smtClean="0">
                  <a:solidFill>
                    <a:schemeClr val="bg1"/>
                  </a:solidFill>
                  <a:latin typeface="Frutiger LT Com 45 Light"/>
                </a:rPr>
                <a:t>7. Entscheidung </a:t>
              </a:r>
              <a:r>
                <a:rPr lang="de-DE" sz="1400" dirty="0" smtClean="0">
                  <a:solidFill>
                    <a:schemeClr val="bg1"/>
                  </a:solidFill>
                  <a:latin typeface="Frutiger LT Com 45 Light"/>
                </a:rPr>
                <a:t>Top-3-Bürgervorschläge</a:t>
              </a:r>
              <a:endParaRPr lang="de-DE" sz="1400" dirty="0">
                <a:solidFill>
                  <a:schemeClr val="bg1"/>
                </a:solidFill>
                <a:latin typeface="Frutiger LT Com 45 Light"/>
              </a:endParaRPr>
            </a:p>
          </p:txBody>
        </p:sp>
        <p:sp>
          <p:nvSpPr>
            <p:cNvPr id="34" name="AutoShape 14"/>
            <p:cNvSpPr>
              <a:spLocks noChangeArrowheads="1"/>
            </p:cNvSpPr>
            <p:nvPr/>
          </p:nvSpPr>
          <p:spPr bwMode="auto">
            <a:xfrm>
              <a:off x="2928210" y="4801044"/>
              <a:ext cx="2563421" cy="216000"/>
            </a:xfrm>
            <a:prstGeom prst="flowChartAlternateProcess">
              <a:avLst/>
            </a:prstGeom>
            <a:solidFill>
              <a:srgbClr val="004380"/>
            </a:solidFill>
            <a:ln w="9525">
              <a:solidFill>
                <a:schemeClr val="tx1"/>
              </a:solidFill>
              <a:miter lim="800000"/>
              <a:headEnd/>
              <a:tailEnd/>
            </a:ln>
          </p:spPr>
          <p:txBody>
            <a:bodyPr wrap="none" anchor="ctr"/>
            <a:lstStyle/>
            <a:p>
              <a:pPr algn="ctr"/>
              <a:r>
                <a:rPr lang="de-DE" sz="1400" dirty="0" smtClean="0">
                  <a:solidFill>
                    <a:schemeClr val="bg1"/>
                  </a:solidFill>
                  <a:latin typeface="Frutiger LT Com 45 Light"/>
                </a:rPr>
                <a:t>Extra: Wahl der Bürgerredakteure</a:t>
              </a:r>
              <a:endParaRPr lang="de-DE" sz="1400" dirty="0">
                <a:solidFill>
                  <a:schemeClr val="bg1"/>
                </a:solidFill>
                <a:latin typeface="Frutiger LT Com 45 Light"/>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457200" y="1185863"/>
            <a:ext cx="8342313" cy="615553"/>
          </a:xfrm>
        </p:spPr>
        <p:txBody>
          <a:bodyPr/>
          <a:lstStyle/>
          <a:p>
            <a:pPr eaLnBrk="1" hangingPunct="1"/>
            <a:r>
              <a:rPr lang="de-DE" sz="2400" b="1" dirty="0" smtClean="0">
                <a:latin typeface="Frutiger LT Com 65 Bold" pitchFamily="-106" charset="0"/>
              </a:rPr>
              <a:t>Wie arbeiten wir heute?</a:t>
            </a:r>
            <a:r>
              <a:rPr lang="de-DE" dirty="0" smtClean="0">
                <a:latin typeface="Frutiger LT Com 65 Bold" pitchFamily="-106" charset="0"/>
              </a:rPr>
              <a:t/>
            </a:r>
            <a:br>
              <a:rPr lang="de-DE" dirty="0" smtClean="0">
                <a:latin typeface="Frutiger LT Com 65 Bold" pitchFamily="-106" charset="0"/>
              </a:rPr>
            </a:br>
            <a:endParaRPr lang="de-DE" sz="1600" dirty="0" smtClean="0">
              <a:latin typeface="Frutiger LT Com 65 Bold" pitchFamily="-106" charset="0"/>
            </a:endParaRPr>
          </a:p>
        </p:txBody>
      </p:sp>
      <p:sp>
        <p:nvSpPr>
          <p:cNvPr id="12291" name="Textplatzhalter 8"/>
          <p:cNvSpPr>
            <a:spLocks noGrp="1"/>
          </p:cNvSpPr>
          <p:nvPr>
            <p:ph type="body" sz="quarter" idx="10"/>
          </p:nvPr>
        </p:nvSpPr>
        <p:spPr>
          <a:xfrm>
            <a:off x="2608263" y="2024063"/>
            <a:ext cx="5986462" cy="3821559"/>
          </a:xfrm>
        </p:spPr>
        <p:txBody>
          <a:bodyPr/>
          <a:lstStyle/>
          <a:p>
            <a:pPr marL="179388" indent="-179388" eaLnBrk="1" hangingPunct="1">
              <a:spcBef>
                <a:spcPct val="0"/>
              </a:spcBef>
            </a:pPr>
            <a:r>
              <a:rPr lang="de-DE" sz="2200" dirty="0" smtClean="0">
                <a:latin typeface="Frutiger LT Com 45 Light" pitchFamily="-106" charset="0"/>
              </a:rPr>
              <a:t>Jede/r arbeitet nur zu einer Themengruppe,</a:t>
            </a:r>
          </a:p>
          <a:p>
            <a:pPr marL="179388" indent="-179388" eaLnBrk="1" hangingPunct="1">
              <a:spcBef>
                <a:spcPct val="0"/>
              </a:spcBef>
            </a:pPr>
            <a:r>
              <a:rPr lang="de-DE" sz="2200" dirty="0" smtClean="0">
                <a:latin typeface="Frutiger LT Com 45 Light" pitchFamily="-106" charset="0"/>
              </a:rPr>
              <a:t>aber alle Themengruppen arbeiten in einem</a:t>
            </a:r>
          </a:p>
          <a:p>
            <a:pPr marL="179388" indent="-179388" eaLnBrk="1" hangingPunct="1">
              <a:spcBef>
                <a:spcPct val="0"/>
              </a:spcBef>
            </a:pPr>
            <a:r>
              <a:rPr lang="de-DE" sz="2200" dirty="0" smtClean="0">
                <a:latin typeface="Frutiger LT Com 45 Light" pitchFamily="-106" charset="0"/>
              </a:rPr>
              <a:t>Raum.</a:t>
            </a:r>
          </a:p>
          <a:p>
            <a:pPr marL="179388" indent="-179388" eaLnBrk="1" hangingPunct="1">
              <a:spcBef>
                <a:spcPct val="0"/>
              </a:spcBef>
            </a:pPr>
            <a:endParaRPr lang="de-DE" sz="2200" dirty="0" smtClean="0">
              <a:latin typeface="Frutiger LT Com 45 Light" pitchFamily="-106" charset="0"/>
            </a:endParaRPr>
          </a:p>
          <a:p>
            <a:pPr marL="179388" indent="-179388" eaLnBrk="1" hangingPunct="1">
              <a:spcBef>
                <a:spcPct val="0"/>
              </a:spcBef>
            </a:pPr>
            <a:endParaRPr lang="de-DE" sz="2200" dirty="0" smtClean="0">
              <a:solidFill>
                <a:srgbClr val="006DB0"/>
              </a:solidFill>
              <a:latin typeface="Frutiger LT Com 45 Light" pitchFamily="-106" charset="0"/>
            </a:endParaRPr>
          </a:p>
          <a:p>
            <a:pPr marL="179388" indent="-179388" eaLnBrk="1" hangingPunct="1">
              <a:spcBef>
                <a:spcPct val="0"/>
              </a:spcBef>
              <a:spcAft>
                <a:spcPts val="600"/>
              </a:spcAft>
            </a:pPr>
            <a:r>
              <a:rPr lang="de-DE" sz="2200" dirty="0" smtClean="0">
                <a:solidFill>
                  <a:srgbClr val="006DB0"/>
                </a:solidFill>
                <a:latin typeface="Frutiger LT Com 45 Light" pitchFamily="-106" charset="0"/>
              </a:rPr>
              <a:t>Dis</a:t>
            </a:r>
            <a:r>
              <a:rPr lang="de-DE" sz="2200" dirty="0" smtClean="0">
                <a:solidFill>
                  <a:srgbClr val="006DB0"/>
                </a:solidFill>
              </a:rPr>
              <a:t>ku</a:t>
            </a:r>
            <a:r>
              <a:rPr lang="de-DE" sz="2200" dirty="0" smtClean="0">
                <a:solidFill>
                  <a:srgbClr val="006DB0"/>
                </a:solidFill>
                <a:latin typeface="Frutiger LT Com 45 Light" pitchFamily="-106" charset="0"/>
              </a:rPr>
              <a:t>ssion</a:t>
            </a:r>
            <a:endParaRPr lang="de-DE" sz="2200" dirty="0" smtClean="0">
              <a:latin typeface="Frutiger LT Com 45 Light" pitchFamily="-106" charset="0"/>
            </a:endParaRPr>
          </a:p>
          <a:p>
            <a:pPr marL="179388" indent="-179388" eaLnBrk="1" hangingPunct="1">
              <a:spcBef>
                <a:spcPct val="0"/>
              </a:spcBef>
            </a:pPr>
            <a:r>
              <a:rPr lang="de-DE" sz="2200" dirty="0" smtClean="0">
                <a:latin typeface="Frutiger LT Com 45 Light" pitchFamily="-106" charset="0"/>
              </a:rPr>
              <a:t>Findet an Tischen statt. Tischwechsel</a:t>
            </a:r>
          </a:p>
          <a:p>
            <a:pPr marL="179388" indent="-179388" eaLnBrk="1" hangingPunct="1">
              <a:spcBef>
                <a:spcPct val="0"/>
              </a:spcBef>
            </a:pPr>
            <a:r>
              <a:rPr lang="de-DE" sz="2200" dirty="0" smtClean="0">
                <a:latin typeface="Frutiger LT Com 45 Light" pitchFamily="-106" charset="0"/>
              </a:rPr>
              <a:t>ermöglichen neue Gesprächspartner.</a:t>
            </a:r>
          </a:p>
          <a:p>
            <a:pPr marL="179388" indent="-179388" eaLnBrk="1" hangingPunct="1">
              <a:spcBef>
                <a:spcPct val="0"/>
              </a:spcBef>
            </a:pPr>
            <a:endParaRPr lang="de-DE" sz="2200" dirty="0" smtClean="0">
              <a:solidFill>
                <a:srgbClr val="006DB0"/>
              </a:solidFill>
              <a:latin typeface="Frutiger LT Com 45 Light" pitchFamily="-106" charset="0"/>
            </a:endParaRPr>
          </a:p>
          <a:p>
            <a:pPr marL="179388" indent="-179388" eaLnBrk="1" hangingPunct="1">
              <a:spcBef>
                <a:spcPct val="0"/>
              </a:spcBef>
              <a:spcAft>
                <a:spcPts val="600"/>
              </a:spcAft>
            </a:pPr>
            <a:endParaRPr lang="de-DE" sz="2200" dirty="0" smtClean="0">
              <a:solidFill>
                <a:srgbClr val="006DB0"/>
              </a:solidFill>
              <a:latin typeface="Frutiger LT Com 45 Light" pitchFamily="-106" charset="0"/>
            </a:endParaRPr>
          </a:p>
          <a:p>
            <a:pPr marL="179388" indent="-179388" eaLnBrk="1" hangingPunct="1">
              <a:spcBef>
                <a:spcPct val="0"/>
              </a:spcBef>
              <a:spcAft>
                <a:spcPts val="600"/>
              </a:spcAft>
            </a:pPr>
            <a:r>
              <a:rPr lang="de-DE" sz="2200" dirty="0" smtClean="0">
                <a:solidFill>
                  <a:srgbClr val="006DB0"/>
                </a:solidFill>
                <a:latin typeface="Frutiger LT Com 45 Light" pitchFamily="-106" charset="0"/>
              </a:rPr>
              <a:t>Abstimmungen</a:t>
            </a:r>
          </a:p>
          <a:p>
            <a:pPr marL="179388" indent="-179388" eaLnBrk="1" hangingPunct="1">
              <a:spcBef>
                <a:spcPct val="0"/>
              </a:spcBef>
            </a:pPr>
            <a:r>
              <a:rPr lang="de-DE" sz="2200" dirty="0" smtClean="0">
                <a:latin typeface="Frutiger LT Com 45 Light" pitchFamily="-106" charset="0"/>
              </a:rPr>
              <a:t>Gibt es zwischendurch an Pinnwänden.</a:t>
            </a:r>
          </a:p>
          <a:p>
            <a:pPr marL="179388" indent="-179388" eaLnBrk="1" hangingPunct="1">
              <a:spcBef>
                <a:spcPct val="0"/>
              </a:spcBef>
              <a:buFontTx/>
              <a:buBlip>
                <a:blip r:embed="rId3"/>
              </a:buBlip>
            </a:pPr>
            <a:endParaRPr lang="de-DE" sz="2200" dirty="0" smtClean="0">
              <a:solidFill>
                <a:srgbClr val="006DB0"/>
              </a:solidFill>
              <a:latin typeface="Frutiger LT Com 45 Light" pitchFamily="-106" charset="0"/>
            </a:endParaRPr>
          </a:p>
          <a:p>
            <a:pPr marL="179388" indent="-179388" eaLnBrk="1" hangingPunct="1">
              <a:spcBef>
                <a:spcPct val="0"/>
              </a:spcBef>
            </a:pPr>
            <a:endParaRPr lang="de-DE" sz="2200" dirty="0" smtClean="0">
              <a:latin typeface="Frutiger LT Com 45 Light" pitchFamily="-106" charset="0"/>
            </a:endParaRPr>
          </a:p>
        </p:txBody>
      </p:sp>
      <p:sp>
        <p:nvSpPr>
          <p:cNvPr id="12293" name="Textfeld 11"/>
          <p:cNvSpPr txBox="1">
            <a:spLocks noChangeArrowheads="1"/>
          </p:cNvSpPr>
          <p:nvPr/>
        </p:nvSpPr>
        <p:spPr bwMode="auto">
          <a:xfrm rot="343586">
            <a:off x="1182688" y="5326063"/>
            <a:ext cx="1166812" cy="307975"/>
          </a:xfrm>
          <a:prstGeom prst="rect">
            <a:avLst/>
          </a:prstGeom>
          <a:noFill/>
          <a:ln w="9525">
            <a:noFill/>
            <a:miter lim="800000"/>
            <a:headEnd/>
            <a:tailEnd/>
          </a:ln>
        </p:spPr>
        <p:txBody>
          <a:bodyPr lIns="0" tIns="0" rIns="0" bIns="0">
            <a:spAutoFit/>
          </a:bodyPr>
          <a:lstStyle/>
          <a:p>
            <a:pPr algn="ctr"/>
            <a:r>
              <a:rPr lang="de-DE" sz="2000">
                <a:solidFill>
                  <a:schemeClr val="bg1"/>
                </a:solidFill>
                <a:latin typeface="Frutiger LT Com 65 Bold" pitchFamily="-106" charset="0"/>
              </a:rPr>
              <a:t>Wozu?</a:t>
            </a:r>
          </a:p>
        </p:txBody>
      </p:sp>
      <p:pic>
        <p:nvPicPr>
          <p:cNvPr id="12294" name="Bild 12" descr="Sprechblase02.png"/>
          <p:cNvPicPr>
            <a:picLocks noChangeAspect="1"/>
          </p:cNvPicPr>
          <p:nvPr/>
        </p:nvPicPr>
        <p:blipFill>
          <a:blip r:embed="rId4"/>
          <a:srcRect/>
          <a:stretch>
            <a:fillRect/>
          </a:stretch>
        </p:blipFill>
        <p:spPr bwMode="auto">
          <a:xfrm>
            <a:off x="641350" y="3119076"/>
            <a:ext cx="1528763" cy="1619250"/>
          </a:xfrm>
          <a:prstGeom prst="rect">
            <a:avLst/>
          </a:prstGeom>
          <a:noFill/>
          <a:ln w="9525">
            <a:noFill/>
            <a:miter lim="800000"/>
            <a:headEnd/>
            <a:tailEnd/>
          </a:ln>
        </p:spPr>
      </p:pic>
      <p:sp>
        <p:nvSpPr>
          <p:cNvPr id="12295" name="Textfeld 13"/>
          <p:cNvSpPr txBox="1">
            <a:spLocks noChangeArrowheads="1"/>
          </p:cNvSpPr>
          <p:nvPr/>
        </p:nvSpPr>
        <p:spPr bwMode="auto">
          <a:xfrm rot="156637">
            <a:off x="1039813" y="3514383"/>
            <a:ext cx="719137" cy="368300"/>
          </a:xfrm>
          <a:prstGeom prst="rect">
            <a:avLst/>
          </a:prstGeom>
          <a:noFill/>
          <a:ln w="9525">
            <a:noFill/>
            <a:miter lim="800000"/>
            <a:headEnd/>
            <a:tailEnd/>
          </a:ln>
        </p:spPr>
        <p:txBody>
          <a:bodyPr wrap="none" lIns="0" tIns="0" rIns="0" bIns="0">
            <a:spAutoFit/>
          </a:bodyPr>
          <a:lstStyle/>
          <a:p>
            <a:pPr algn="ctr"/>
            <a:r>
              <a:rPr lang="de-DE" sz="2400" dirty="0">
                <a:solidFill>
                  <a:schemeClr val="bg1"/>
                </a:solidFill>
                <a:latin typeface="Frutiger LT Com 65 Bold" pitchFamily="-106" charset="0"/>
              </a:rPr>
              <a:t>Wie?</a:t>
            </a:r>
          </a:p>
        </p:txBody>
      </p:sp>
      <p:pic>
        <p:nvPicPr>
          <p:cNvPr id="12296" name="Bild 14" descr="Sprechblase01.png"/>
          <p:cNvPicPr>
            <a:picLocks noChangeAspect="1"/>
          </p:cNvPicPr>
          <p:nvPr/>
        </p:nvPicPr>
        <p:blipFill>
          <a:blip r:embed="rId5"/>
          <a:srcRect/>
          <a:stretch>
            <a:fillRect/>
          </a:stretch>
        </p:blipFill>
        <p:spPr bwMode="auto">
          <a:xfrm>
            <a:off x="806075" y="1931626"/>
            <a:ext cx="1155700" cy="1187450"/>
          </a:xfrm>
          <a:prstGeom prst="rect">
            <a:avLst/>
          </a:prstGeom>
          <a:noFill/>
          <a:ln w="9525">
            <a:noFill/>
            <a:miter lim="800000"/>
            <a:headEnd/>
            <a:tailEnd/>
          </a:ln>
        </p:spPr>
      </p:pic>
      <p:sp>
        <p:nvSpPr>
          <p:cNvPr id="12297" name="Textfeld 15"/>
          <p:cNvSpPr txBox="1">
            <a:spLocks noChangeArrowheads="1"/>
          </p:cNvSpPr>
          <p:nvPr/>
        </p:nvSpPr>
        <p:spPr bwMode="auto">
          <a:xfrm rot="21250817">
            <a:off x="1037871" y="2129181"/>
            <a:ext cx="669024" cy="830997"/>
          </a:xfrm>
          <a:prstGeom prst="rect">
            <a:avLst/>
          </a:prstGeom>
          <a:noFill/>
          <a:ln w="9525">
            <a:noFill/>
            <a:miter lim="800000"/>
            <a:headEnd/>
            <a:tailEnd/>
          </a:ln>
        </p:spPr>
        <p:txBody>
          <a:bodyPr wrap="square" lIns="0" tIns="0" rIns="0" bIns="0">
            <a:spAutoFit/>
          </a:bodyPr>
          <a:lstStyle/>
          <a:p>
            <a:r>
              <a:rPr lang="de-DE" dirty="0">
                <a:solidFill>
                  <a:schemeClr val="bg1"/>
                </a:solidFill>
                <a:latin typeface="Frutiger LT Com 65 Bold" pitchFamily="-106" charset="0"/>
              </a:rPr>
              <a:t>Was/</a:t>
            </a:r>
            <a:br>
              <a:rPr lang="de-DE" dirty="0">
                <a:solidFill>
                  <a:schemeClr val="bg1"/>
                </a:solidFill>
                <a:latin typeface="Frutiger LT Com 65 Bold" pitchFamily="-106" charset="0"/>
              </a:rPr>
            </a:br>
            <a:r>
              <a:rPr lang="de-DE" dirty="0">
                <a:solidFill>
                  <a:schemeClr val="bg1"/>
                </a:solidFill>
                <a:latin typeface="Frutiger LT Com 65 Bold" pitchFamily="-106" charset="0"/>
              </a:rPr>
              <a:t>Wer?</a:t>
            </a:r>
          </a:p>
          <a:p>
            <a:endParaRPr lang="de-DE" dirty="0">
              <a:solidFill>
                <a:schemeClr val="bg1"/>
              </a:solidFill>
              <a:latin typeface="Frutiger LT Com 65 Bold" pitchFamily="-10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186576"/>
            <a:ext cx="8229600" cy="677108"/>
          </a:xfrm>
        </p:spPr>
        <p:txBody>
          <a:bodyPr/>
          <a:lstStyle/>
          <a:p>
            <a:r>
              <a:rPr lang="de-DE" sz="2400" b="1" dirty="0" smtClean="0"/>
              <a:t>Aufgaben der Bürgerredakteure Online</a:t>
            </a:r>
            <a:br>
              <a:rPr lang="de-DE" sz="2400" b="1" dirty="0" smtClean="0"/>
            </a:br>
            <a:r>
              <a:rPr lang="de-DE" dirty="0" smtClean="0"/>
              <a:t>Pro Bürgervorschlag gibt es 2 Bürgerredakteure!</a:t>
            </a:r>
            <a:endParaRPr lang="de-DE" sz="2400" b="1" dirty="0"/>
          </a:p>
        </p:txBody>
      </p:sp>
      <p:sp>
        <p:nvSpPr>
          <p:cNvPr id="4" name="Textplatzhalter 8"/>
          <p:cNvSpPr>
            <a:spLocks noGrp="1"/>
          </p:cNvSpPr>
          <p:nvPr>
            <p:ph type="body" sz="quarter" idx="10"/>
          </p:nvPr>
        </p:nvSpPr>
        <p:spPr>
          <a:xfrm>
            <a:off x="748145" y="2297256"/>
            <a:ext cx="8242300" cy="3334311"/>
          </a:xfrm>
        </p:spPr>
        <p:txBody>
          <a:bodyPr/>
          <a:lstStyle/>
          <a:p>
            <a:pPr>
              <a:spcAft>
                <a:spcPts val="0"/>
              </a:spcAft>
              <a:defRPr/>
            </a:pPr>
            <a:r>
              <a:rPr lang="de-DE" sz="2200" dirty="0" smtClean="0"/>
              <a:t>Sie schreiben die Bürgervorschläge zu Ende.</a:t>
            </a:r>
          </a:p>
          <a:p>
            <a:pPr>
              <a:spcAft>
                <a:spcPts val="0"/>
              </a:spcAft>
              <a:defRPr/>
            </a:pPr>
            <a:endParaRPr lang="de-DE" sz="2200" dirty="0" smtClean="0"/>
          </a:p>
          <a:p>
            <a:pPr>
              <a:spcAft>
                <a:spcPts val="0"/>
              </a:spcAft>
              <a:defRPr/>
            </a:pPr>
            <a:endParaRPr lang="de-DE" sz="2200" dirty="0" smtClean="0"/>
          </a:p>
          <a:p>
            <a:pPr>
              <a:spcAft>
                <a:spcPts val="0"/>
              </a:spcAft>
              <a:defRPr/>
            </a:pPr>
            <a:r>
              <a:rPr lang="de-DE" sz="2200" dirty="0" smtClean="0"/>
              <a:t>Sie stellen weiterführende Fragen an den Ausschuss.</a:t>
            </a:r>
          </a:p>
          <a:p>
            <a:pPr>
              <a:spcAft>
                <a:spcPts val="0"/>
              </a:spcAft>
              <a:defRPr/>
            </a:pPr>
            <a:endParaRPr lang="de-DE" sz="2200" dirty="0" smtClean="0"/>
          </a:p>
          <a:p>
            <a:pPr>
              <a:spcAft>
                <a:spcPts val="0"/>
              </a:spcAft>
              <a:defRPr/>
            </a:pPr>
            <a:endParaRPr lang="de-DE" sz="2200" dirty="0" smtClean="0"/>
          </a:p>
          <a:p>
            <a:pPr>
              <a:spcAft>
                <a:spcPts val="0"/>
              </a:spcAft>
              <a:defRPr/>
            </a:pPr>
            <a:r>
              <a:rPr lang="de-DE" sz="2200" dirty="0" smtClean="0"/>
              <a:t>Die Ausschussmitglieder machen Vorschläge und geben Bewertungen ab.</a:t>
            </a:r>
          </a:p>
          <a:p>
            <a:pPr>
              <a:spcAft>
                <a:spcPts val="0"/>
              </a:spcAft>
              <a:defRPr/>
            </a:pPr>
            <a:endParaRPr lang="de-DE" sz="2200" dirty="0" smtClean="0"/>
          </a:p>
          <a:p>
            <a:pPr>
              <a:spcAft>
                <a:spcPts val="0"/>
              </a:spcAft>
              <a:defRPr/>
            </a:pPr>
            <a:endParaRPr lang="de-DE" sz="2200" dirty="0" smtClean="0"/>
          </a:p>
          <a:p>
            <a:pPr indent="0">
              <a:spcAft>
                <a:spcPts val="0"/>
              </a:spcAft>
              <a:defRPr/>
            </a:pPr>
            <a:r>
              <a:rPr lang="de-DE" sz="2200" dirty="0" smtClean="0"/>
              <a:t>Sie arbeiten </a:t>
            </a:r>
            <a:r>
              <a:rPr lang="de-DE" sz="2200" u="sng" dirty="0" smtClean="0"/>
              <a:t>mehrheitsfähige</a:t>
            </a:r>
            <a:r>
              <a:rPr lang="de-DE" sz="2200" dirty="0" smtClean="0"/>
              <a:t> Antworten in den Vorschlag ein.</a:t>
            </a:r>
          </a:p>
          <a:p>
            <a:pPr marL="179388" indent="-179388" eaLnBrk="1" hangingPunct="1">
              <a:spcBef>
                <a:spcPct val="0"/>
              </a:spcBef>
              <a:buClr>
                <a:srgbClr val="002060"/>
              </a:buClr>
            </a:pPr>
            <a:endParaRPr lang="de-DE" sz="2200" dirty="0" smtClean="0">
              <a:solidFill>
                <a:srgbClr val="006DB0"/>
              </a:solidFill>
              <a:latin typeface="Frutiger LT Com 45 Light" pitchFamily="-106" charset="0"/>
            </a:endParaRPr>
          </a:p>
          <a:p>
            <a:pPr marL="179388" indent="-179388" eaLnBrk="1" hangingPunct="1">
              <a:spcBef>
                <a:spcPct val="0"/>
              </a:spcBef>
            </a:pPr>
            <a:endParaRPr lang="de-DE" sz="2200" dirty="0" smtClean="0">
              <a:latin typeface="Frutiger LT Com 45 Light" pitchFamily="-106" charset="0"/>
            </a:endParaRPr>
          </a:p>
        </p:txBody>
      </p:sp>
      <p:sp>
        <p:nvSpPr>
          <p:cNvPr id="5" name="Gleichschenkliges Dreieck 6"/>
          <p:cNvSpPr>
            <a:spLocks noChangeArrowheads="1"/>
          </p:cNvSpPr>
          <p:nvPr/>
        </p:nvSpPr>
        <p:spPr bwMode="auto">
          <a:xfrm rot="5400000">
            <a:off x="309768" y="2287316"/>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6" name="Gleichschenkliges Dreieck 6"/>
          <p:cNvSpPr>
            <a:spLocks noChangeArrowheads="1"/>
          </p:cNvSpPr>
          <p:nvPr/>
        </p:nvSpPr>
        <p:spPr bwMode="auto">
          <a:xfrm rot="5400000">
            <a:off x="309768" y="3092532"/>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7" name="Gleichschenkliges Dreieck 6"/>
          <p:cNvSpPr>
            <a:spLocks noChangeArrowheads="1"/>
          </p:cNvSpPr>
          <p:nvPr/>
        </p:nvSpPr>
        <p:spPr bwMode="auto">
          <a:xfrm rot="5400000">
            <a:off x="309768" y="3888179"/>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8" name="Gleichschenkliges Dreieck 6"/>
          <p:cNvSpPr>
            <a:spLocks noChangeArrowheads="1"/>
          </p:cNvSpPr>
          <p:nvPr/>
        </p:nvSpPr>
        <p:spPr bwMode="auto">
          <a:xfrm rot="5400000">
            <a:off x="309768" y="4964895"/>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Tree>
    <p:extLst>
      <p:ext uri="{BB962C8B-B14F-4D97-AF65-F5344CB8AC3E}">
        <p14:creationId xmlns:p14="http://schemas.microsoft.com/office/powerpoint/2010/main" val="2198318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457200" y="1185863"/>
            <a:ext cx="8342313" cy="615553"/>
          </a:xfrm>
        </p:spPr>
        <p:txBody>
          <a:bodyPr/>
          <a:lstStyle/>
          <a:p>
            <a:pPr eaLnBrk="1" hangingPunct="1"/>
            <a:r>
              <a:rPr lang="de-DE" sz="2400" b="1" dirty="0" smtClean="0">
                <a:latin typeface="Frutiger LT Com 65 Bold" pitchFamily="-106" charset="0"/>
              </a:rPr>
              <a:t>Was wünschen wir uns von Ihnen?</a:t>
            </a:r>
            <a:r>
              <a:rPr lang="de-DE" dirty="0" smtClean="0">
                <a:latin typeface="Frutiger LT Com 65 Bold" pitchFamily="-106" charset="0"/>
              </a:rPr>
              <a:t/>
            </a:r>
            <a:br>
              <a:rPr lang="de-DE" dirty="0" smtClean="0">
                <a:latin typeface="Frutiger LT Com 65 Bold" pitchFamily="-106" charset="0"/>
              </a:rPr>
            </a:br>
            <a:endParaRPr lang="de-DE" sz="1600" dirty="0" smtClean="0">
              <a:latin typeface="Frutiger LT Com 65 Bold" pitchFamily="-106" charset="0"/>
            </a:endParaRPr>
          </a:p>
        </p:txBody>
      </p:sp>
      <p:sp>
        <p:nvSpPr>
          <p:cNvPr id="12291" name="Textplatzhalter 8"/>
          <p:cNvSpPr>
            <a:spLocks noGrp="1"/>
          </p:cNvSpPr>
          <p:nvPr>
            <p:ph type="body" sz="quarter" idx="10"/>
          </p:nvPr>
        </p:nvSpPr>
        <p:spPr>
          <a:xfrm>
            <a:off x="926275" y="2024063"/>
            <a:ext cx="7700890" cy="3077766"/>
          </a:xfrm>
        </p:spPr>
        <p:txBody>
          <a:bodyPr/>
          <a:lstStyle/>
          <a:p>
            <a:r>
              <a:rPr lang="de-DE" sz="2200" dirty="0" smtClean="0"/>
              <a:t>„Hart in der Sache, freundlich zur Person“.</a:t>
            </a:r>
          </a:p>
          <a:p>
            <a:endParaRPr lang="de-DE" sz="2200" dirty="0" smtClean="0"/>
          </a:p>
          <a:p>
            <a:endParaRPr lang="de-DE" sz="2200" dirty="0" smtClean="0"/>
          </a:p>
          <a:p>
            <a:r>
              <a:rPr lang="de-DE" sz="2200" dirty="0" smtClean="0"/>
              <a:t>Bitte achten Sie darauf, dass jeder zu Wort kommt.</a:t>
            </a:r>
          </a:p>
          <a:p>
            <a:endParaRPr lang="de-DE" sz="2200" dirty="0" smtClean="0"/>
          </a:p>
          <a:p>
            <a:endParaRPr lang="de-DE" sz="2200" dirty="0" smtClean="0"/>
          </a:p>
          <a:p>
            <a:r>
              <a:rPr lang="de-DE" sz="2200" dirty="0" smtClean="0"/>
              <a:t>An den Tischen organisieren Sie sich selbst. </a:t>
            </a:r>
          </a:p>
          <a:p>
            <a:endParaRPr lang="de-DE" sz="2200" dirty="0" smtClean="0"/>
          </a:p>
          <a:p>
            <a:endParaRPr lang="de-DE" sz="2200" dirty="0" smtClean="0"/>
          </a:p>
          <a:p>
            <a:r>
              <a:rPr lang="de-DE" sz="2200" dirty="0" smtClean="0"/>
              <a:t>Bitte unbedingt Zeitvorgaben beachten!</a:t>
            </a:r>
          </a:p>
          <a:p>
            <a:pPr marL="179388" indent="-179388" eaLnBrk="1" hangingPunct="1">
              <a:spcBef>
                <a:spcPct val="0"/>
              </a:spcBef>
              <a:buClr>
                <a:srgbClr val="002060"/>
              </a:buClr>
              <a:buFont typeface="Wingdings" pitchFamily="2" charset="2"/>
              <a:buChar char="Ø"/>
            </a:pPr>
            <a:endParaRPr lang="de-DE" sz="2200" dirty="0" smtClean="0">
              <a:solidFill>
                <a:srgbClr val="006DB0"/>
              </a:solidFill>
              <a:latin typeface="Frutiger LT Com 45 Light" pitchFamily="-106" charset="0"/>
            </a:endParaRPr>
          </a:p>
          <a:p>
            <a:pPr marL="179388" indent="-179388" eaLnBrk="1" hangingPunct="1">
              <a:spcBef>
                <a:spcPct val="0"/>
              </a:spcBef>
            </a:pPr>
            <a:endParaRPr lang="de-DE" sz="2200" dirty="0" smtClean="0">
              <a:latin typeface="Frutiger LT Com 45 Light" pitchFamily="-106" charset="0"/>
            </a:endParaRPr>
          </a:p>
        </p:txBody>
      </p:sp>
      <p:sp>
        <p:nvSpPr>
          <p:cNvPr id="12293" name="Textfeld 11"/>
          <p:cNvSpPr txBox="1">
            <a:spLocks noChangeArrowheads="1"/>
          </p:cNvSpPr>
          <p:nvPr/>
        </p:nvSpPr>
        <p:spPr bwMode="auto">
          <a:xfrm rot="343586">
            <a:off x="1182688" y="5326063"/>
            <a:ext cx="1166812" cy="307975"/>
          </a:xfrm>
          <a:prstGeom prst="rect">
            <a:avLst/>
          </a:prstGeom>
          <a:noFill/>
          <a:ln w="9525">
            <a:noFill/>
            <a:miter lim="800000"/>
            <a:headEnd/>
            <a:tailEnd/>
          </a:ln>
        </p:spPr>
        <p:txBody>
          <a:bodyPr lIns="0" tIns="0" rIns="0" bIns="0">
            <a:spAutoFit/>
          </a:bodyPr>
          <a:lstStyle/>
          <a:p>
            <a:pPr algn="ctr"/>
            <a:r>
              <a:rPr lang="de-DE" sz="2000">
                <a:solidFill>
                  <a:schemeClr val="bg1"/>
                </a:solidFill>
                <a:latin typeface="Frutiger LT Com 65 Bold" pitchFamily="-106" charset="0"/>
              </a:rPr>
              <a:t>Wozu?</a:t>
            </a:r>
          </a:p>
        </p:txBody>
      </p:sp>
      <p:sp>
        <p:nvSpPr>
          <p:cNvPr id="9" name="Gleichschenkliges Dreieck 6"/>
          <p:cNvSpPr>
            <a:spLocks noChangeArrowheads="1"/>
          </p:cNvSpPr>
          <p:nvPr/>
        </p:nvSpPr>
        <p:spPr bwMode="auto">
          <a:xfrm rot="5400000">
            <a:off x="266700" y="2042492"/>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0" name="Gleichschenkliges Dreieck 6"/>
          <p:cNvSpPr>
            <a:spLocks noChangeArrowheads="1"/>
          </p:cNvSpPr>
          <p:nvPr/>
        </p:nvSpPr>
        <p:spPr bwMode="auto">
          <a:xfrm rot="5400000">
            <a:off x="266700" y="2807030"/>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1" name="Gleichschenkliges Dreieck 6"/>
          <p:cNvSpPr>
            <a:spLocks noChangeArrowheads="1"/>
          </p:cNvSpPr>
          <p:nvPr/>
        </p:nvSpPr>
        <p:spPr bwMode="auto">
          <a:xfrm rot="5400000">
            <a:off x="266700" y="3550014"/>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
        <p:nvSpPr>
          <p:cNvPr id="12" name="Gleichschenkliges Dreieck 6"/>
          <p:cNvSpPr>
            <a:spLocks noChangeArrowheads="1"/>
          </p:cNvSpPr>
          <p:nvPr/>
        </p:nvSpPr>
        <p:spPr bwMode="auto">
          <a:xfrm rot="5400000">
            <a:off x="266700" y="4294506"/>
            <a:ext cx="381000" cy="152400"/>
          </a:xfrm>
          <a:prstGeom prst="triangle">
            <a:avLst>
              <a:gd name="adj" fmla="val 50000"/>
            </a:avLst>
          </a:prstGeom>
          <a:solidFill>
            <a:srgbClr val="004380"/>
          </a:solidFill>
          <a:ln w="12700" algn="ctr">
            <a:solidFill>
              <a:schemeClr val="accent1"/>
            </a:solidFill>
            <a:round/>
            <a:headEnd/>
            <a:tailEnd/>
          </a:ln>
        </p:spPr>
        <p:txBody>
          <a:bodyPr lIns="0" tIns="0" rIns="0" bIns="0" anchor="ctr"/>
          <a:lstStyle/>
          <a:p>
            <a:pPr algn="ctr" eaLnBrk="0" hangingPunct="0"/>
            <a:endParaRPr lang="de-DE"/>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spAutoFit/>
      </a:bodyPr>
      <a:lstStyle>
        <a:defPPr marL="0" marR="0" indent="0" algn="l" defTabSz="457200" rtl="0" eaLnBrk="1" fontAlgn="auto" latinLnBrk="0" hangingPunct="1">
          <a:lnSpc>
            <a:spcPct val="100000"/>
          </a:lnSpc>
          <a:spcBef>
            <a:spcPct val="0"/>
          </a:spcBef>
          <a:spcAft>
            <a:spcPts val="0"/>
          </a:spcAft>
          <a:buClrTx/>
          <a:buSzTx/>
          <a:buFontTx/>
          <a:buNone/>
          <a:tabLst/>
          <a:defRPr kumimoji="0" sz="2000" b="0" i="0" u="none" strike="noStrike" kern="1200" cap="none" spc="0" normalizeH="0" baseline="0" noProof="0" dirty="0" smtClean="0">
            <a:ln>
              <a:noFill/>
            </a:ln>
            <a:solidFill>
              <a:srgbClr val="0C3F72"/>
            </a:solidFill>
            <a:effectLst/>
            <a:uLnTx/>
            <a:uFillTx/>
            <a:latin typeface="Frutiger LT Com 65 Bold"/>
            <a:ea typeface="+mj-ea"/>
            <a:cs typeface="+mj-cs"/>
          </a:defRPr>
        </a:defPPr>
      </a:lstStyle>
    </a:tx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arissa">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4050</Words>
  <Application>Microsoft Office PowerPoint</Application>
  <PresentationFormat>Bildschirmpräsentation (4:3)</PresentationFormat>
  <Paragraphs>597</Paragraphs>
  <Slides>30</Slides>
  <Notes>30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30</vt:i4>
      </vt:variant>
    </vt:vector>
  </HeadingPairs>
  <TitlesOfParts>
    <vt:vector size="39" baseType="lpstr">
      <vt:lpstr>ＭＳ Ｐゴシック</vt:lpstr>
      <vt:lpstr>Arial</vt:lpstr>
      <vt:lpstr>Calibri</vt:lpstr>
      <vt:lpstr>Frutiger LT Com 45 Light</vt:lpstr>
      <vt:lpstr>Frutiger LT Com 65 Bold</vt:lpstr>
      <vt:lpstr>Lucida Grande</vt:lpstr>
      <vt:lpstr>Times New Roman</vt:lpstr>
      <vt:lpstr>Wingdings</vt:lpstr>
      <vt:lpstr>Office-Design</vt:lpstr>
      <vt:lpstr>PowerPoint-Präsentation</vt:lpstr>
      <vt:lpstr>Ihr BürgerForum Stadt XYZ Mehrheitsfähige Bürgervorschläge als Kompass für Ihre Stadt</vt:lpstr>
      <vt:lpstr>Wie läuft Ihr BürgerForum ab? Das Wichtigste auf einen Blick!</vt:lpstr>
      <vt:lpstr>Programm</vt:lpstr>
      <vt:lpstr>Ihre Themenausschüsse auf einen Blick</vt:lpstr>
      <vt:lpstr>7 Schritte zu Bürgervorschlägen pro Themenausschuss</vt:lpstr>
      <vt:lpstr>Wie arbeiten wir heute? </vt:lpstr>
      <vt:lpstr>Aufgaben der Bürgerredakteure Online Pro Bürgervorschlag gibt es 2 Bürgerredakteure!</vt:lpstr>
      <vt:lpstr>Was wünschen wir uns von Ihnen? </vt:lpstr>
      <vt:lpstr>Die Rolle der Tischgastgeber/innen </vt:lpstr>
      <vt:lpstr>1. Schritt: Erste Diskussion zum Themenbereich  </vt:lpstr>
      <vt:lpstr>2. Schritt : Auswahl von Ideen  </vt:lpstr>
      <vt:lpstr>3. Schritt : Pinnwände </vt:lpstr>
      <vt:lpstr>Aufgaben und Ziele der Online-Werkstatt   Vorschläge werden diskutiert, weiterentwickelt und ausformuliert</vt:lpstr>
      <vt:lpstr>4. Schritt : Anfertigung eines Bürgervorschlages</vt:lpstr>
      <vt:lpstr>Musterergebnis für einen Bürgervorschlag </vt:lpstr>
      <vt:lpstr>PowerPoint-Präsentation</vt:lpstr>
      <vt:lpstr>5. Schritt : Ausstellung der Bürgervorschläge</vt:lpstr>
      <vt:lpstr>PowerPoint-Präsentation</vt:lpstr>
      <vt:lpstr>6. Schritt : Tischdebatte für Entscheidung</vt:lpstr>
      <vt:lpstr>7. Schritt : Entscheidung Top-3-Bürgervorschläge</vt:lpstr>
      <vt:lpstr>Extra: Auswahl der Bürgerredakteure</vt:lpstr>
      <vt:lpstr>PowerPoint-Präsentation</vt:lpstr>
      <vt:lpstr>Online-Werkstatt Bürgervorschlag aus der Auftaktwerkstatt geht online</vt:lpstr>
      <vt:lpstr>Online-Werkstatt Bürgerredakteur stellt weiterführende Frage an den Ausschuss</vt:lpstr>
      <vt:lpstr>Online-Werkstatt Teilnehmer liefern Antworten und bewerten sie</vt:lpstr>
      <vt:lpstr>Online-Werkstatt Bürgerredakteur arbeitet Antworten in den Vorschlag ein</vt:lpstr>
      <vt:lpstr>Platzhalter für Online-Formular</vt:lpstr>
      <vt:lpstr>PowerPoint-Präsentation</vt:lpstr>
      <vt:lpstr>PowerPoint-Präsentation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Ina Friedrich</dc:creator>
  <cp:lastModifiedBy>Bussieweke, Marita, ST-ZD</cp:lastModifiedBy>
  <cp:revision>338</cp:revision>
  <cp:lastPrinted>2013-07-30T12:53:51Z</cp:lastPrinted>
  <dcterms:created xsi:type="dcterms:W3CDTF">2013-06-07T10:47:48Z</dcterms:created>
  <dcterms:modified xsi:type="dcterms:W3CDTF">2015-01-05T12:29:34Z</dcterms:modified>
</cp:coreProperties>
</file>